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6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9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0A3E-8FDA-4C1F-AA54-C7B3B439C2ED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5564-850E-4A76-BE7B-188FBCFB78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0A3E-8FDA-4C1F-AA54-C7B3B439C2ED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5564-850E-4A76-BE7B-188FBCFB78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0A3E-8FDA-4C1F-AA54-C7B3B439C2ED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5564-850E-4A76-BE7B-188FBCFB78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0A3E-8FDA-4C1F-AA54-C7B3B439C2ED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5564-850E-4A76-BE7B-188FBCFB78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0A3E-8FDA-4C1F-AA54-C7B3B439C2ED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5564-850E-4A76-BE7B-188FBCFB78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0A3E-8FDA-4C1F-AA54-C7B3B439C2ED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5564-850E-4A76-BE7B-188FBCFB78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0A3E-8FDA-4C1F-AA54-C7B3B439C2ED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5564-850E-4A76-BE7B-188FBCFB78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0A3E-8FDA-4C1F-AA54-C7B3B439C2ED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5564-850E-4A76-BE7B-188FBCFB78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0A3E-8FDA-4C1F-AA54-C7B3B439C2ED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5564-850E-4A76-BE7B-188FBCFB78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0A3E-8FDA-4C1F-AA54-C7B3B439C2ED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5564-850E-4A76-BE7B-188FBCFB78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0A3E-8FDA-4C1F-AA54-C7B3B439C2ED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5564-850E-4A76-BE7B-188FBCFB78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C0A3E-8FDA-4C1F-AA54-C7B3B439C2ED}" type="datetimeFigureOut">
              <a:rPr lang="en-US" smtClean="0"/>
              <a:pPr/>
              <a:t>1/11/2019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F5564-850E-4A76-BE7B-188FBCFB78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772400" cy="1224136"/>
          </a:xfrm>
        </p:spPr>
        <p:txBody>
          <a:bodyPr>
            <a:normAutofit/>
          </a:bodyPr>
          <a:lstStyle/>
          <a:p>
            <a:r>
              <a:rPr lang="sr-Cyrl-RS" sz="3200" i="1" dirty="0" smtClean="0">
                <a:solidFill>
                  <a:srgbClr val="00B050"/>
                </a:solidFill>
              </a:rPr>
              <a:t>ОДРЖИВИ РАЗВОЈ</a:t>
            </a:r>
            <a:r>
              <a:rPr lang="sr-Latn-RS" sz="3200" i="1" dirty="0" smtClean="0">
                <a:solidFill>
                  <a:srgbClr val="00B050"/>
                </a:solidFill>
              </a:rPr>
              <a:t>-EKO</a:t>
            </a:r>
            <a:r>
              <a:rPr lang="sr-Cyrl-RS" sz="3200" i="1" dirty="0" smtClean="0">
                <a:solidFill>
                  <a:srgbClr val="00B050"/>
                </a:solidFill>
              </a:rPr>
              <a:t>ЛОШКА ДИМЕНЗИЈА</a:t>
            </a:r>
            <a:r>
              <a:rPr lang="sr-Latn-RS" sz="3200" i="1" dirty="0" smtClean="0">
                <a:solidFill>
                  <a:srgbClr val="00B050"/>
                </a:solidFill>
              </a:rPr>
              <a:t> </a:t>
            </a:r>
            <a:endParaRPr lang="en-US" sz="3200" i="1" dirty="0">
              <a:solidFill>
                <a:srgbClr val="00B05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1340768"/>
            <a:ext cx="7848872" cy="429803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</a:rPr>
              <a:t>Одрживи развој</a:t>
            </a:r>
            <a:r>
              <a:rPr lang="ru-RU" dirty="0">
                <a:solidFill>
                  <a:schemeClr val="tx1"/>
                </a:solidFill>
              </a:rPr>
              <a:t>, појам који је деведесетих година </a:t>
            </a:r>
            <a:r>
              <a:rPr lang="ru-RU" dirty="0" smtClean="0">
                <a:solidFill>
                  <a:schemeClr val="tx1"/>
                </a:solidFill>
              </a:rPr>
              <a:t>уздигнут </a:t>
            </a:r>
            <a:r>
              <a:rPr lang="ru-RU" dirty="0">
                <a:solidFill>
                  <a:schemeClr val="tx1"/>
                </a:solidFill>
              </a:rPr>
              <a:t>на пиједестал као водећи, по </a:t>
            </a:r>
            <a:r>
              <a:rPr lang="ru-RU" dirty="0" smtClean="0">
                <a:solidFill>
                  <a:schemeClr val="tx1"/>
                </a:solidFill>
              </a:rPr>
              <a:t>мишљењу многих </a:t>
            </a:r>
            <a:r>
              <a:rPr lang="ru-RU" dirty="0">
                <a:solidFill>
                  <a:schemeClr val="tx1"/>
                </a:solidFill>
              </a:rPr>
              <a:t>стручњака </a:t>
            </a:r>
            <a:r>
              <a:rPr lang="ru-RU" b="1" dirty="0" smtClean="0">
                <a:solidFill>
                  <a:schemeClr val="tx1"/>
                </a:solidFill>
              </a:rPr>
              <a:t>обезвређује</a:t>
            </a:r>
            <a:r>
              <a:rPr lang="sr-Latn-RS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еколошку</a:t>
            </a:r>
            <a:r>
              <a:rPr lang="sr-Latn-RS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проблематику </a:t>
            </a:r>
            <a:r>
              <a:rPr lang="ru-RU" b="1" dirty="0">
                <a:solidFill>
                  <a:schemeClr val="tx1"/>
                </a:solidFill>
              </a:rPr>
              <a:t>тиме што подразумева да су претпоставке развоја </a:t>
            </a:r>
            <a:r>
              <a:rPr lang="ru-RU" b="1" dirty="0" smtClean="0">
                <a:solidFill>
                  <a:schemeClr val="tx1"/>
                </a:solidFill>
              </a:rPr>
              <a:t>ваљане</a:t>
            </a:r>
            <a:r>
              <a:rPr lang="ru-RU" b="1" dirty="0">
                <a:solidFill>
                  <a:schemeClr val="tx1"/>
                </a:solidFill>
              </a:rPr>
              <a:t>, чак и када наиђе на сасвим различиту историјску </a:t>
            </a:r>
            <a:r>
              <a:rPr lang="ru-RU" b="1" dirty="0" smtClean="0">
                <a:solidFill>
                  <a:schemeClr val="tx1"/>
                </a:solidFill>
              </a:rPr>
              <a:t>ситуацију</a:t>
            </a:r>
            <a:r>
              <a:rPr lang="sr-Latn-RS" dirty="0" smtClean="0">
                <a:solidFill>
                  <a:schemeClr val="tx1"/>
                </a:solidFill>
              </a:rPr>
              <a:t>.</a:t>
            </a:r>
            <a:r>
              <a:rPr lang="sr-Cyrl-RS" dirty="0">
                <a:solidFill>
                  <a:schemeClr val="tx1"/>
                </a:solidFill>
              </a:rPr>
              <a:t> </a:t>
            </a:r>
            <a:endParaRPr lang="sr-Cyrl-RS" dirty="0" smtClean="0">
              <a:solidFill>
                <a:schemeClr val="tx1"/>
              </a:solidFill>
            </a:endParaRPr>
          </a:p>
          <a:p>
            <a:pPr algn="just"/>
            <a:r>
              <a:rPr lang="sr-Cyrl-RS" dirty="0" smtClean="0">
                <a:solidFill>
                  <a:schemeClr val="tx1"/>
                </a:solidFill>
              </a:rPr>
              <a:t>У </a:t>
            </a:r>
            <a:r>
              <a:rPr lang="sr-Cyrl-RS" dirty="0">
                <a:solidFill>
                  <a:schemeClr val="tx1"/>
                </a:solidFill>
              </a:rPr>
              <a:t>књизи </a:t>
            </a:r>
            <a:r>
              <a:rPr lang="sr-Cyrl-RS" dirty="0" smtClean="0">
                <a:solidFill>
                  <a:schemeClr val="tx1"/>
                </a:solidFill>
              </a:rPr>
              <a:t>Реј</a:t>
            </a:r>
            <a:r>
              <a:rPr lang="ru-RU" dirty="0" smtClean="0">
                <a:solidFill>
                  <a:schemeClr val="tx1"/>
                </a:solidFill>
              </a:rPr>
              <a:t>чел </a:t>
            </a:r>
            <a:r>
              <a:rPr lang="ru-RU" dirty="0">
                <a:solidFill>
                  <a:schemeClr val="tx1"/>
                </a:solidFill>
              </a:rPr>
              <a:t>Карсон „Тихо пролеће“, која је подстакла еколошки покрет 1962. године, </a:t>
            </a:r>
            <a:r>
              <a:rPr lang="ru-RU" dirty="0" smtClean="0">
                <a:solidFill>
                  <a:schemeClr val="tx1"/>
                </a:solidFill>
              </a:rPr>
              <a:t>подразумева </a:t>
            </a:r>
            <a:r>
              <a:rPr lang="ru-RU" dirty="0">
                <a:solidFill>
                  <a:schemeClr val="tx1"/>
                </a:solidFill>
              </a:rPr>
              <a:t>се да </a:t>
            </a:r>
            <a:r>
              <a:rPr lang="ru-RU" b="1" dirty="0">
                <a:solidFill>
                  <a:srgbClr val="FF0000"/>
                </a:solidFill>
              </a:rPr>
              <a:t>развој наноси штету и људима и природи.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r>
              <a:rPr lang="sr-Cyrl-RS" sz="1800" b="1" dirty="0">
                <a:solidFill>
                  <a:srgbClr val="FF0000"/>
                </a:solidFill>
              </a:rPr>
              <a:t>ПРИХВАТАЊЕ КОНЦЕПТА ОДРЖИВОГ РАЗВОЈА</a:t>
            </a:r>
            <a:br>
              <a:rPr lang="sr-Cyrl-RS" sz="1800" b="1" dirty="0">
                <a:solidFill>
                  <a:srgbClr val="FF0000"/>
                </a:solidFill>
              </a:rPr>
            </a:br>
            <a:r>
              <a:rPr lang="ru-RU" sz="1800" b="1" dirty="0">
                <a:solidFill>
                  <a:srgbClr val="FF0000"/>
                </a:solidFill>
              </a:rPr>
              <a:t>КАО ПАРАДИГМЕ БУДУЋНОСТИ – КОНФЕРЕНЦИЈА </a:t>
            </a:r>
            <a:r>
              <a:rPr lang="ru-RU" sz="1800" b="1" dirty="0" smtClean="0">
                <a:solidFill>
                  <a:srgbClr val="FF0000"/>
                </a:solidFill>
              </a:rPr>
              <a:t>УН – </a:t>
            </a:r>
            <a:r>
              <a:rPr lang="ru-RU" sz="1800" b="1" dirty="0">
                <a:solidFill>
                  <a:srgbClr val="FF0000"/>
                </a:solidFill>
              </a:rPr>
              <a:t>СТОКХОЛМ, </a:t>
            </a:r>
            <a:r>
              <a:rPr lang="ru-RU" sz="1800" b="1" dirty="0" smtClean="0">
                <a:solidFill>
                  <a:srgbClr val="FF0000"/>
                </a:solidFill>
              </a:rPr>
              <a:t>1972</a:t>
            </a: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sr-Cyrl-RS" dirty="0" smtClean="0"/>
              <a:t>Глобално угрожавање-глобални феномен</a:t>
            </a:r>
          </a:p>
          <a:p>
            <a:pPr algn="just"/>
            <a:r>
              <a:rPr lang="sr-Cyrl-RS" dirty="0" smtClean="0"/>
              <a:t>Велики међуна</a:t>
            </a:r>
            <a:r>
              <a:rPr lang="ru-RU" dirty="0" smtClean="0"/>
              <a:t>родни научни подухвати, </a:t>
            </a:r>
            <a:r>
              <a:rPr lang="ru-RU" dirty="0"/>
              <a:t>као што су били </a:t>
            </a:r>
            <a:r>
              <a:rPr lang="ru-RU" b="1" dirty="0"/>
              <a:t>Међународни биолошки </a:t>
            </a:r>
            <a:r>
              <a:rPr lang="ru-RU" b="1" dirty="0" smtClean="0"/>
              <a:t>програм </a:t>
            </a:r>
            <a:r>
              <a:rPr lang="ru-RU" b="1" dirty="0"/>
              <a:t>(IBP) (</a:t>
            </a:r>
            <a:r>
              <a:rPr lang="ru-RU" b="1" dirty="0" smtClean="0"/>
              <a:t>1964–1974) Међународне </a:t>
            </a:r>
            <a:r>
              <a:rPr lang="ru-RU" b="1" dirty="0"/>
              <a:t>геофизичке године (IFY) (1957–1958</a:t>
            </a:r>
            <a:r>
              <a:rPr lang="ru-RU" dirty="0"/>
              <a:t>).</a:t>
            </a:r>
          </a:p>
          <a:p>
            <a:pPr algn="just"/>
            <a:r>
              <a:rPr lang="ru-RU" dirty="0"/>
              <a:t>Поред осталог, ова истраживања су показала да је </a:t>
            </a:r>
            <a:r>
              <a:rPr lang="ru-RU" b="1" dirty="0">
                <a:solidFill>
                  <a:srgbClr val="FF0000"/>
                </a:solidFill>
              </a:rPr>
              <a:t>читава биосфера планете </a:t>
            </a:r>
            <a:r>
              <a:rPr lang="ru-RU" b="1" dirty="0" smtClean="0">
                <a:solidFill>
                  <a:srgbClr val="FF0000"/>
                </a:solidFill>
              </a:rPr>
              <a:t>Земље повезана </a:t>
            </a:r>
            <a:r>
              <a:rPr lang="ru-RU" b="1" dirty="0">
                <a:solidFill>
                  <a:srgbClr val="FF0000"/>
                </a:solidFill>
              </a:rPr>
              <a:t>у јединствен еколошки систем и да су поједини делови тог </a:t>
            </a:r>
            <a:r>
              <a:rPr lang="ru-RU" b="1" dirty="0" smtClean="0">
                <a:solidFill>
                  <a:srgbClr val="FF0000"/>
                </a:solidFill>
              </a:rPr>
              <a:t>еколошког </a:t>
            </a:r>
            <a:r>
              <a:rPr lang="ru-RU" b="1" dirty="0">
                <a:solidFill>
                  <a:srgbClr val="FF0000"/>
                </a:solidFill>
              </a:rPr>
              <a:t>система озбиљно угрожени људским активностима</a:t>
            </a:r>
            <a:r>
              <a:rPr lang="ru-RU" dirty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РИМСКИ КЛУБ </a:t>
            </a:r>
            <a:r>
              <a:rPr lang="ru-RU" dirty="0" smtClean="0"/>
              <a:t>истраживачи су </a:t>
            </a:r>
            <a:r>
              <a:rPr lang="ru-RU" dirty="0"/>
              <a:t>указали на </a:t>
            </a:r>
            <a:r>
              <a:rPr lang="ru-RU" dirty="0" smtClean="0"/>
              <a:t>опасност нарушавања </a:t>
            </a:r>
            <a:r>
              <a:rPr lang="ru-RU" dirty="0"/>
              <a:t>еколошке равнотеже због претеране тежње ка економском </a:t>
            </a:r>
            <a:r>
              <a:rPr lang="ru-RU" dirty="0" smtClean="0"/>
              <a:t>раво- ју</a:t>
            </a:r>
            <a:r>
              <a:rPr lang="ru-RU" dirty="0"/>
              <a:t>, односно неконтролисане експлоатације минералних и енергетских </a:t>
            </a:r>
            <a:r>
              <a:rPr lang="ru-RU" dirty="0" smtClean="0"/>
              <a:t>ресурса.</a:t>
            </a:r>
            <a:r>
              <a:rPr lang="ru-RU" dirty="0"/>
              <a:t> </a:t>
            </a:r>
            <a:r>
              <a:rPr lang="ru-RU" b="1" dirty="0"/>
              <a:t>На иницијативу италијанског индустријалца Aurelio Peccei-a, априла 1968. године</a:t>
            </a:r>
            <a:r>
              <a:rPr lang="ru-RU" dirty="0"/>
              <a:t>, </a:t>
            </a:r>
            <a:r>
              <a:rPr lang="ru-RU" b="1" dirty="0"/>
              <a:t>састала се група </a:t>
            </a:r>
            <a:r>
              <a:rPr lang="ru-RU" b="1" dirty="0" smtClean="0"/>
              <a:t>научника</a:t>
            </a:r>
            <a:r>
              <a:rPr lang="ru-RU" b="1" dirty="0"/>
              <a:t>, економиста, хуманиста у Аccademia dei Lincei у Риму да расправља о актуелним и будућим </a:t>
            </a:r>
            <a:r>
              <a:rPr lang="ru-RU" b="1" dirty="0" smtClean="0"/>
              <a:t>дилемама човечанства</a:t>
            </a:r>
            <a:r>
              <a:rPr lang="ru-RU" b="1" dirty="0"/>
              <a:t>. Из овог сусрета је настао Римски клуб (</a:t>
            </a:r>
            <a:r>
              <a:rPr lang="ru-RU" b="1" i="1" dirty="0"/>
              <a:t>The Club of Rome) као неформална организација</a:t>
            </a:r>
            <a:r>
              <a:rPr lang="ru-RU" i="1" dirty="0"/>
              <a:t>. </a:t>
            </a:r>
            <a:r>
              <a:rPr lang="ru-RU" i="1" dirty="0" smtClean="0"/>
              <a:t>Прву </a:t>
            </a:r>
            <a:r>
              <a:rPr lang="ru-RU" dirty="0" smtClean="0"/>
              <a:t>фазу </a:t>
            </a:r>
            <a:r>
              <a:rPr lang="ru-RU" dirty="0"/>
              <a:t>истраживања спровео је међународни тим истражујући пет темељних чиниоца који одређују, а тиме </a:t>
            </a:r>
            <a:r>
              <a:rPr lang="ru-RU" dirty="0" smtClean="0"/>
              <a:t>и ограничавају </a:t>
            </a:r>
            <a:r>
              <a:rPr lang="ru-RU" dirty="0"/>
              <a:t>раст на планети: 1) становништво, 2) пољопривредна производња, </a:t>
            </a:r>
            <a:r>
              <a:rPr lang="ru-RU" b="1" dirty="0"/>
              <a:t>3) природни извори </a:t>
            </a:r>
            <a:r>
              <a:rPr lang="ru-RU" dirty="0"/>
              <a:t>(</a:t>
            </a:r>
            <a:r>
              <a:rPr lang="ru-RU" dirty="0" smtClean="0"/>
              <a:t>сировине</a:t>
            </a:r>
            <a:r>
              <a:rPr lang="ru-RU" dirty="0"/>
              <a:t>), 4) индустријска производња, 5) загађивање. Два најпознатија извештаја Римског клуба који </a:t>
            </a:r>
            <a:r>
              <a:rPr lang="ru-RU" dirty="0" smtClean="0"/>
              <a:t>представљају резултате </a:t>
            </a:r>
            <a:r>
              <a:rPr lang="ru-RU" dirty="0"/>
              <a:t>њихових истраживања и апел светском моћницима да се нешто предузме у смислу </a:t>
            </a:r>
            <a:r>
              <a:rPr lang="ru-RU" dirty="0" smtClean="0"/>
              <a:t>промене понашања </a:t>
            </a:r>
            <a:r>
              <a:rPr lang="ru-RU" dirty="0"/>
              <a:t>према планети Земљи јесу: </a:t>
            </a:r>
            <a:r>
              <a:rPr lang="ru-RU" b="1" i="1" dirty="0">
                <a:solidFill>
                  <a:srgbClr val="FF0000"/>
                </a:solidFill>
              </a:rPr>
              <a:t>Границе раста, 1972. и Човечанство на раскрсници, </a:t>
            </a:r>
            <a:r>
              <a:rPr lang="ru-RU" b="1" i="1" dirty="0" smtClean="0">
                <a:solidFill>
                  <a:srgbClr val="FF0000"/>
                </a:solidFill>
              </a:rPr>
              <a:t>1974</a:t>
            </a:r>
            <a:r>
              <a:rPr lang="ru-RU" i="1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Земље трећег </a:t>
            </a:r>
            <a:r>
              <a:rPr lang="ru-RU" dirty="0"/>
              <a:t>света, дочекале су на врло критичан начин стратегију коју су </a:t>
            </a:r>
            <a:r>
              <a:rPr lang="ru-RU" dirty="0" smtClean="0"/>
              <a:t>нудиле </a:t>
            </a:r>
            <a:r>
              <a:rPr lang="ru-RU" dirty="0"/>
              <a:t>„Границе раста”. Она је оцењена као технократска опција која предлаже </a:t>
            </a:r>
            <a:r>
              <a:rPr lang="ru-RU" dirty="0" smtClean="0"/>
              <a:t>замрзавање економског </a:t>
            </a:r>
            <a:r>
              <a:rPr lang="ru-RU" dirty="0"/>
              <a:t>раста на достигнутом нивоу, што подразумева и </a:t>
            </a:r>
            <a:r>
              <a:rPr lang="ru-RU" dirty="0" smtClean="0"/>
              <a:t>задржавање </a:t>
            </a:r>
            <a:r>
              <a:rPr lang="ru-RU" dirty="0"/>
              <a:t>постојећег јаза између развијених и неразвијених делова </a:t>
            </a:r>
            <a:r>
              <a:rPr lang="ru-RU" dirty="0" smtClean="0"/>
              <a:t>света.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b="1" dirty="0"/>
              <a:t>1972. године </a:t>
            </a:r>
            <a:r>
              <a:rPr lang="ru-RU" dirty="0"/>
              <a:t>(од 5. до 16. јуна) </a:t>
            </a:r>
            <a:r>
              <a:rPr lang="ru-RU" dirty="0" smtClean="0"/>
              <a:t>Шведска, </a:t>
            </a:r>
            <a:r>
              <a:rPr lang="ru-RU" b="1" dirty="0" smtClean="0"/>
              <a:t>Стокхолм, </a:t>
            </a:r>
          </a:p>
          <a:p>
            <a:pPr algn="just"/>
            <a:r>
              <a:rPr lang="ru-RU" dirty="0" smtClean="0"/>
              <a:t>представници </a:t>
            </a:r>
            <a:r>
              <a:rPr lang="ru-RU" dirty="0">
                <a:solidFill>
                  <a:srgbClr val="FF0000"/>
                </a:solidFill>
              </a:rPr>
              <a:t>113 држава </a:t>
            </a:r>
            <a:r>
              <a:rPr lang="ru-RU" dirty="0"/>
              <a:t>и </a:t>
            </a:r>
            <a:r>
              <a:rPr lang="ru-RU" dirty="0" smtClean="0"/>
              <a:t>посматрачи </a:t>
            </a:r>
            <a:r>
              <a:rPr lang="ru-RU" dirty="0">
                <a:solidFill>
                  <a:srgbClr val="FF0000"/>
                </a:solidFill>
              </a:rPr>
              <a:t>више од 500 међународних </a:t>
            </a:r>
            <a:r>
              <a:rPr lang="ru-RU" dirty="0" smtClean="0">
                <a:solidFill>
                  <a:srgbClr val="FF0000"/>
                </a:solidFill>
              </a:rPr>
              <a:t>владиних </a:t>
            </a:r>
            <a:r>
              <a:rPr lang="ru-RU" dirty="0">
                <a:solidFill>
                  <a:srgbClr val="FF0000"/>
                </a:solidFill>
              </a:rPr>
              <a:t>и невладиних организација, стручних удружења, покрета и др. </a:t>
            </a:r>
            <a:r>
              <a:rPr lang="ru-RU" dirty="0" smtClean="0">
                <a:solidFill>
                  <a:srgbClr val="FF0000"/>
                </a:solidFill>
              </a:rPr>
              <a:t>организација </a:t>
            </a:r>
            <a:r>
              <a:rPr lang="ru-RU" dirty="0">
                <a:solidFill>
                  <a:srgbClr val="FF0000"/>
                </a:solidFill>
              </a:rPr>
              <a:t>заинтересованих за човекову животну </a:t>
            </a:r>
            <a:r>
              <a:rPr lang="ru-RU" dirty="0" smtClean="0">
                <a:solidFill>
                  <a:srgbClr val="FF0000"/>
                </a:solidFill>
              </a:rPr>
              <a:t>средину</a:t>
            </a:r>
            <a:r>
              <a:rPr lang="ru-RU" dirty="0" smtClean="0"/>
              <a:t>. </a:t>
            </a:r>
          </a:p>
          <a:p>
            <a:pPr algn="just"/>
            <a:r>
              <a:rPr lang="ru-RU" dirty="0" smtClean="0"/>
              <a:t>Како </a:t>
            </a:r>
            <a:r>
              <a:rPr lang="ru-RU" dirty="0"/>
              <a:t>по броју </a:t>
            </a:r>
            <a:r>
              <a:rPr lang="ru-RU" dirty="0" smtClean="0"/>
              <a:t>учесника, тако </a:t>
            </a:r>
            <a:r>
              <a:rPr lang="ru-RU" dirty="0"/>
              <a:t>и по постигнутим резултатима, она се може сматрати прекретницом </a:t>
            </a:r>
            <a:r>
              <a:rPr lang="ru-RU" dirty="0" smtClean="0"/>
              <a:t>не само </a:t>
            </a:r>
            <a:r>
              <a:rPr lang="ru-RU" dirty="0"/>
              <a:t>у раду УН већ и преокретом у раду на питању заштите животне </a:t>
            </a:r>
            <a:r>
              <a:rPr lang="ru-RU" dirty="0" smtClean="0"/>
              <a:t>среди</a:t>
            </a:r>
            <a:r>
              <a:rPr lang="sr-Cyrl-RS" dirty="0" smtClean="0"/>
              <a:t>не.</a:t>
            </a:r>
          </a:p>
          <a:p>
            <a:r>
              <a:rPr lang="ru-RU" b="1" dirty="0"/>
              <a:t>Делегација СФРЈ је на тој Конференцији предложила да 5. јун (први дан њеног одржавања) буде проглашен</a:t>
            </a:r>
          </a:p>
          <a:p>
            <a:r>
              <a:rPr lang="ru-RU" b="1" dirty="0"/>
              <a:t>за Светски дан животне средине, што је и </a:t>
            </a:r>
            <a:r>
              <a:rPr lang="ru-RU" b="1" dirty="0" smtClean="0"/>
              <a:t>прихваћено.</a:t>
            </a:r>
            <a:endParaRPr lang="en-US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Непосредно </a:t>
            </a:r>
            <a:r>
              <a:rPr lang="ru-RU" dirty="0"/>
              <a:t>пре одржавања светске </a:t>
            </a:r>
            <a:r>
              <a:rPr lang="ru-RU" dirty="0" smtClean="0"/>
              <a:t>конференције </a:t>
            </a:r>
            <a:r>
              <a:rPr lang="ru-RU" dirty="0"/>
              <a:t>о животној средини</a:t>
            </a:r>
            <a:r>
              <a:rPr lang="ru-RU" dirty="0">
                <a:solidFill>
                  <a:srgbClr val="FF0000"/>
                </a:solidFill>
              </a:rPr>
              <a:t>, </a:t>
            </a:r>
            <a:r>
              <a:rPr lang="ru-RU" b="1" dirty="0">
                <a:solidFill>
                  <a:srgbClr val="FF0000"/>
                </a:solidFill>
              </a:rPr>
              <a:t>Економска </a:t>
            </a:r>
            <a:r>
              <a:rPr lang="ru-RU" b="1" dirty="0" smtClean="0">
                <a:solidFill>
                  <a:srgbClr val="FF0000"/>
                </a:solidFill>
              </a:rPr>
              <a:t>комисија </a:t>
            </a:r>
            <a:r>
              <a:rPr lang="ru-RU" b="1" dirty="0">
                <a:solidFill>
                  <a:srgbClr val="FF0000"/>
                </a:solidFill>
              </a:rPr>
              <a:t>УН за Европу (ECE UN</a:t>
            </a:r>
            <a:r>
              <a:rPr lang="ru-RU" dirty="0">
                <a:solidFill>
                  <a:srgbClr val="FF0000"/>
                </a:solidFill>
              </a:rPr>
              <a:t>), </a:t>
            </a:r>
            <a:r>
              <a:rPr lang="ru-RU" dirty="0" smtClean="0">
                <a:solidFill>
                  <a:srgbClr val="FF0000"/>
                </a:solidFill>
              </a:rPr>
              <a:t>у оквиру </a:t>
            </a:r>
            <a:r>
              <a:rPr lang="ru-RU" dirty="0">
                <a:solidFill>
                  <a:srgbClr val="FF0000"/>
                </a:solidFill>
              </a:rPr>
              <a:t>семинара на тему </a:t>
            </a:r>
            <a:r>
              <a:rPr lang="ru-RU" i="1" dirty="0" smtClean="0">
                <a:solidFill>
                  <a:srgbClr val="FF0000"/>
                </a:solidFill>
              </a:rPr>
              <a:t>Еколошки аспекти планирања економског развоја, на</a:t>
            </a:r>
            <a:r>
              <a:rPr lang="ru-RU" dirty="0" smtClean="0">
                <a:solidFill>
                  <a:srgbClr val="FF0000"/>
                </a:solidFill>
              </a:rPr>
              <a:t>гласила </a:t>
            </a:r>
            <a:r>
              <a:rPr lang="ru-RU" dirty="0">
                <a:solidFill>
                  <a:srgbClr val="FF0000"/>
                </a:solidFill>
              </a:rPr>
              <a:t>је, такође, да „интеграција заштите животне средине, економије и </a:t>
            </a:r>
            <a:r>
              <a:rPr lang="ru-RU" dirty="0" smtClean="0">
                <a:solidFill>
                  <a:srgbClr val="FF0000"/>
                </a:solidFill>
              </a:rPr>
              <a:t>елемената </a:t>
            </a:r>
            <a:r>
              <a:rPr lang="ru-RU" dirty="0">
                <a:solidFill>
                  <a:srgbClr val="FF0000"/>
                </a:solidFill>
              </a:rPr>
              <a:t>друштвеног планирања треба да осигура адекватно управљање </a:t>
            </a:r>
            <a:r>
              <a:rPr lang="ru-RU" dirty="0" smtClean="0">
                <a:solidFill>
                  <a:srgbClr val="FF0000"/>
                </a:solidFill>
              </a:rPr>
              <a:t>економским </a:t>
            </a:r>
            <a:r>
              <a:rPr lang="ru-RU" dirty="0">
                <a:solidFill>
                  <a:srgbClr val="FF0000"/>
                </a:solidFill>
              </a:rPr>
              <a:t>системом, тако да се дугорочни развој базира на </a:t>
            </a:r>
            <a:r>
              <a:rPr lang="ru-RU" b="1" dirty="0">
                <a:solidFill>
                  <a:srgbClr val="FF0000"/>
                </a:solidFill>
              </a:rPr>
              <a:t>рационалној </a:t>
            </a:r>
            <a:r>
              <a:rPr lang="ru-RU" b="1" dirty="0" smtClean="0">
                <a:solidFill>
                  <a:srgbClr val="FF0000"/>
                </a:solidFill>
              </a:rPr>
              <a:t>употреби ресурса”</a:t>
            </a:r>
            <a:r>
              <a:rPr lang="ru-RU" dirty="0" smtClean="0">
                <a:solidFill>
                  <a:srgbClr val="FF0000"/>
                </a:solidFill>
              </a:rPr>
              <a:t>. </a:t>
            </a:r>
            <a:r>
              <a:rPr lang="ru-RU" dirty="0"/>
              <a:t>С друге стране, друга књига Римског клуба „Човечанство је на </a:t>
            </a:r>
            <a:r>
              <a:rPr lang="ru-RU" dirty="0" smtClean="0"/>
              <a:t>раскршћу</a:t>
            </a:r>
            <a:r>
              <a:rPr lang="ru-RU" dirty="0"/>
              <a:t>“ појавила се 1974. године и имала је мање песимистичку визију од </a:t>
            </a:r>
            <a:r>
              <a:rPr lang="ru-RU" dirty="0" smtClean="0"/>
              <a:t>оне из </a:t>
            </a:r>
            <a:r>
              <a:rPr lang="ru-RU" dirty="0"/>
              <a:t>„Границе раста”. Други извештај Римског клуба елаборирао је концепт „</a:t>
            </a:r>
            <a:r>
              <a:rPr lang="ru-RU" dirty="0" smtClean="0"/>
              <a:t>органског </a:t>
            </a:r>
            <a:r>
              <a:rPr lang="ru-RU" dirty="0"/>
              <a:t>раста“, који је против неравномерног и недиференцираног начина </a:t>
            </a:r>
            <a:r>
              <a:rPr lang="ru-RU" dirty="0" smtClean="0"/>
              <a:t>раста</a:t>
            </a:r>
            <a:r>
              <a:rPr lang="ru-RU" dirty="0"/>
              <a:t>. </a:t>
            </a:r>
            <a:r>
              <a:rPr lang="ru-RU" b="1" dirty="0">
                <a:solidFill>
                  <a:srgbClr val="FF0000"/>
                </a:solidFill>
              </a:rPr>
              <a:t>Аутори су тражили решење за глобалне кризе настале услед </a:t>
            </a:r>
            <a:r>
              <a:rPr lang="ru-RU" b="1" dirty="0" smtClean="0">
                <a:solidFill>
                  <a:srgbClr val="FF0000"/>
                </a:solidFill>
              </a:rPr>
              <a:t>елементарних опасности </a:t>
            </a:r>
            <a:r>
              <a:rPr lang="ru-RU" b="1" dirty="0">
                <a:solidFill>
                  <a:srgbClr val="FF0000"/>
                </a:solidFill>
              </a:rPr>
              <a:t>и катастрофалних последица које могу проузроковати, или пак </a:t>
            </a:r>
            <a:r>
              <a:rPr lang="ru-RU" b="1" dirty="0" smtClean="0">
                <a:solidFill>
                  <a:srgbClr val="FF0000"/>
                </a:solidFill>
              </a:rPr>
              <a:t>не-</a:t>
            </a:r>
            <a:r>
              <a:rPr lang="sr-Cyrl-RS" b="1" dirty="0" smtClean="0">
                <a:solidFill>
                  <a:srgbClr val="FF0000"/>
                </a:solidFill>
              </a:rPr>
              <a:t>целисходних </a:t>
            </a:r>
            <a:r>
              <a:rPr lang="sr-Cyrl-RS" b="1" dirty="0">
                <a:solidFill>
                  <a:srgbClr val="FF0000"/>
                </a:solidFill>
              </a:rPr>
              <a:t>људских активности</a:t>
            </a:r>
            <a:r>
              <a:rPr lang="sr-Cyrl-RS" dirty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ru-RU" dirty="0" smtClean="0"/>
              <a:t>У овом периоду, многи аутори бавили су се питањем располагања ресурса у савременој цивилизацији</a:t>
            </a:r>
            <a:r>
              <a:rPr lang="ru-RU" b="1" dirty="0" smtClean="0"/>
              <a:t>. </a:t>
            </a:r>
            <a:r>
              <a:rPr lang="ru-RU" b="1" dirty="0" smtClean="0">
                <a:solidFill>
                  <a:srgbClr val="FF0000"/>
                </a:solidFill>
              </a:rPr>
              <a:t>Грул је у књизи „Једна планета је опљачкана“ постојеће генерације опомињао и оптуживао да су се-бичне и да због тога не остављају будућим генерацијама право располагања ре</a:t>
            </a:r>
            <a:r>
              <a:rPr lang="sr-Cyrl-RS" b="1" dirty="0" smtClean="0">
                <a:solidFill>
                  <a:srgbClr val="FF0000"/>
                </a:solidFill>
              </a:rPr>
              <a:t>сурсима (Грул, 1975).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/>
              <a:t>Сама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идеја о одрживом развоју јасно је артикулисана нешто касније и </a:t>
            </a:r>
            <a:r>
              <a:rPr lang="ru-RU" dirty="0" smtClean="0"/>
              <a:t>објављена </a:t>
            </a:r>
            <a:r>
              <a:rPr lang="ru-RU" dirty="0"/>
              <a:t>у документу </a:t>
            </a:r>
            <a:r>
              <a:rPr lang="ru-RU" b="1" i="1" dirty="0"/>
              <a:t>World Conservation Strategy, који је 1980. године донела </a:t>
            </a:r>
            <a:r>
              <a:rPr lang="ru-RU" b="1" i="1" dirty="0" smtClean="0"/>
              <a:t>по</a:t>
            </a:r>
            <a:r>
              <a:rPr lang="ru-RU" b="1" dirty="0"/>
              <a:t>зната међународна невладина организација Међународна унија за </a:t>
            </a:r>
            <a:r>
              <a:rPr lang="ru-RU" b="1" dirty="0" smtClean="0"/>
              <a:t>конзерваци</a:t>
            </a:r>
            <a:r>
              <a:rPr lang="sr-Cyrl-RS" b="1" dirty="0" smtClean="0"/>
              <a:t>ју </a:t>
            </a:r>
            <a:r>
              <a:rPr lang="sr-Cyrl-RS" b="1" dirty="0"/>
              <a:t>природе и природних ресурса (</a:t>
            </a:r>
            <a:r>
              <a:rPr lang="en-US" b="1" i="1" dirty="0"/>
              <a:t>International Union for Conservation of </a:t>
            </a:r>
            <a:r>
              <a:rPr lang="en-US" b="1" i="1" dirty="0" smtClean="0"/>
              <a:t>Nature</a:t>
            </a:r>
            <a:r>
              <a:rPr lang="sr-Cyrl-RS" b="1" i="1" dirty="0" smtClean="0"/>
              <a:t> </a:t>
            </a:r>
            <a:r>
              <a:rPr lang="en-US" b="1" i="1" dirty="0" smtClean="0"/>
              <a:t>and </a:t>
            </a:r>
            <a:r>
              <a:rPr lang="en-US" b="1" i="1" dirty="0"/>
              <a:t>Natural Resources – IUCN) </a:t>
            </a:r>
            <a:r>
              <a:rPr lang="sr-Cyrl-RS" b="1" i="1" dirty="0"/>
              <a:t>у сарадњи и уз финансијску подршку </a:t>
            </a:r>
            <a:r>
              <a:rPr lang="sr-Cyrl-RS" b="1" i="1" dirty="0" smtClean="0"/>
              <a:t>Програма </a:t>
            </a:r>
            <a:r>
              <a:rPr lang="ru-RU" b="1" dirty="0" smtClean="0"/>
              <a:t>Уједињених </a:t>
            </a:r>
            <a:r>
              <a:rPr lang="ru-RU" b="1" dirty="0"/>
              <a:t>нација за околину (UNEP), Светског фонда за дивљину (</a:t>
            </a:r>
            <a:r>
              <a:rPr lang="ru-RU" b="1" i="1" dirty="0"/>
              <a:t>The </a:t>
            </a:r>
            <a:r>
              <a:rPr lang="ru-RU" b="1" i="1" dirty="0" smtClean="0"/>
              <a:t>World </a:t>
            </a:r>
            <a:r>
              <a:rPr lang="en-US" b="1" i="1" dirty="0" smtClean="0"/>
              <a:t>Wildlife </a:t>
            </a:r>
            <a:r>
              <a:rPr lang="en-US" b="1" i="1" dirty="0"/>
              <a:t>Fund – WWF) </a:t>
            </a:r>
            <a:r>
              <a:rPr lang="sr-Cyrl-RS" b="1" i="1" dirty="0"/>
              <a:t>и Светске стратегије за конзервацију (</a:t>
            </a:r>
            <a:r>
              <a:rPr lang="en-US" b="1" i="1" dirty="0"/>
              <a:t>World </a:t>
            </a:r>
            <a:r>
              <a:rPr lang="en-US" b="1" i="1" dirty="0" smtClean="0"/>
              <a:t>Conservation</a:t>
            </a:r>
            <a:r>
              <a:rPr lang="sr-Cyrl-RS" b="1" i="1" dirty="0" smtClean="0"/>
              <a:t> </a:t>
            </a:r>
            <a:r>
              <a:rPr lang="ru-RU" b="1" i="1" dirty="0" smtClean="0"/>
              <a:t>Strategy</a:t>
            </a:r>
            <a:r>
              <a:rPr lang="ru-RU" b="1" i="1" dirty="0"/>
              <a:t>, 1980). Ова стратегија је примарно била фокусирана на еколошку </a:t>
            </a:r>
            <a:r>
              <a:rPr lang="ru-RU" b="1" i="1" dirty="0" smtClean="0"/>
              <a:t>одр</a:t>
            </a:r>
            <a:r>
              <a:rPr lang="sr-Cyrl-RS" b="1" dirty="0" smtClean="0"/>
              <a:t>живост </a:t>
            </a:r>
            <a:r>
              <a:rPr lang="sr-Cyrl-RS" b="1" dirty="0"/>
              <a:t>(</a:t>
            </a:r>
            <a:r>
              <a:rPr lang="en-US" b="1" i="1" dirty="0"/>
              <a:t>ecological sustainability) </a:t>
            </a:r>
            <a:r>
              <a:rPr lang="sr-Cyrl-RS" b="1" i="1" dirty="0"/>
              <a:t>у смислу конзервације и заштите живих </a:t>
            </a:r>
            <a:r>
              <a:rPr lang="sr-Cyrl-RS" b="1" i="1" dirty="0" smtClean="0"/>
              <a:t>ресур</a:t>
            </a:r>
            <a:r>
              <a:rPr lang="ru-RU" b="1" dirty="0" smtClean="0"/>
              <a:t>са </a:t>
            </a:r>
            <a:r>
              <a:rPr lang="ru-RU" b="1" dirty="0"/>
              <a:t>и није обраћала много пажње на шира политичка, економска и </a:t>
            </a:r>
            <a:r>
              <a:rPr lang="ru-RU" b="1" dirty="0" smtClean="0"/>
              <a:t>друштвена </a:t>
            </a:r>
            <a:r>
              <a:rPr lang="sr-Cyrl-RS" b="1" dirty="0" smtClean="0"/>
              <a:t>питања </a:t>
            </a:r>
            <a:r>
              <a:rPr lang="sr-Cyrl-RS" b="1" dirty="0"/>
              <a:t>одрживог </a:t>
            </a:r>
            <a:r>
              <a:rPr lang="sr-Cyrl-RS" b="1" dirty="0" smtClean="0"/>
              <a:t>развоја.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algn="just"/>
            <a:r>
              <a:rPr lang="ru-RU" sz="4000" dirty="0"/>
              <a:t>Генерална скупштина УН формирала je </a:t>
            </a:r>
            <a:r>
              <a:rPr lang="ru-RU" sz="4000" dirty="0">
                <a:solidFill>
                  <a:srgbClr val="FF0000"/>
                </a:solidFill>
              </a:rPr>
              <a:t>1983. године Светску комисију за </a:t>
            </a:r>
            <a:r>
              <a:rPr lang="ru-RU" sz="4000" dirty="0" smtClean="0">
                <a:solidFill>
                  <a:srgbClr val="FF0000"/>
                </a:solidFill>
              </a:rPr>
              <a:t>жи</a:t>
            </a:r>
            <a:r>
              <a:rPr lang="en-US" sz="4000" dirty="0" err="1" smtClean="0">
                <a:solidFill>
                  <a:srgbClr val="FF0000"/>
                </a:solidFill>
              </a:rPr>
              <a:t>вотну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средину</a:t>
            </a:r>
            <a:r>
              <a:rPr lang="en-US" sz="4000" dirty="0">
                <a:solidFill>
                  <a:srgbClr val="FF0000"/>
                </a:solidFill>
              </a:rPr>
              <a:t> и </a:t>
            </a:r>
            <a:r>
              <a:rPr lang="en-US" sz="4000" dirty="0" err="1">
                <a:solidFill>
                  <a:srgbClr val="FF0000"/>
                </a:solidFill>
              </a:rPr>
              <a:t>развој</a:t>
            </a:r>
            <a:r>
              <a:rPr lang="en-US" sz="4000" dirty="0">
                <a:solidFill>
                  <a:srgbClr val="FF0000"/>
                </a:solidFill>
              </a:rPr>
              <a:t> (</a:t>
            </a:r>
            <a:r>
              <a:rPr lang="en-US" sz="4000" i="1" dirty="0">
                <a:solidFill>
                  <a:srgbClr val="FF0000"/>
                </a:solidFill>
              </a:rPr>
              <a:t>The World </a:t>
            </a:r>
            <a:r>
              <a:rPr lang="en-US" sz="4000" i="1" dirty="0" err="1">
                <a:solidFill>
                  <a:srgbClr val="FF0000"/>
                </a:solidFill>
              </a:rPr>
              <a:t>Commision</a:t>
            </a:r>
            <a:r>
              <a:rPr lang="en-US" sz="4000" i="1" dirty="0">
                <a:solidFill>
                  <a:srgbClr val="FF0000"/>
                </a:solidFill>
              </a:rPr>
              <a:t> on Environment and Development).</a:t>
            </a:r>
          </a:p>
          <a:p>
            <a:pPr algn="just"/>
            <a:r>
              <a:rPr lang="ru-RU" sz="4000" dirty="0"/>
              <a:t>Овом комисијом је председавала Гро Харлем Брундтланд, премијерка </a:t>
            </a:r>
            <a:r>
              <a:rPr lang="ru-RU" sz="4000" dirty="0" smtClean="0"/>
              <a:t>Норвешке</a:t>
            </a:r>
            <a:r>
              <a:rPr lang="ru-RU" sz="4000" dirty="0"/>
              <a:t>. </a:t>
            </a:r>
            <a:r>
              <a:rPr lang="ru-RU" sz="4000" dirty="0">
                <a:solidFill>
                  <a:srgbClr val="FF0000"/>
                </a:solidFill>
              </a:rPr>
              <a:t>Комисија је ангажовала многе експерте и организовала више расправа </a:t>
            </a:r>
            <a:r>
              <a:rPr lang="ru-RU" sz="4000" dirty="0" smtClean="0">
                <a:solidFill>
                  <a:srgbClr val="FF0000"/>
                </a:solidFill>
              </a:rPr>
              <a:t>на основу </a:t>
            </a:r>
            <a:r>
              <a:rPr lang="ru-RU" sz="4000" dirty="0">
                <a:solidFill>
                  <a:srgbClr val="FF0000"/>
                </a:solidFill>
              </a:rPr>
              <a:t>којих је припремала и 1987. године публиковала завршни </a:t>
            </a:r>
            <a:r>
              <a:rPr lang="ru-RU" sz="4000" b="1" dirty="0">
                <a:solidFill>
                  <a:srgbClr val="FF0000"/>
                </a:solidFill>
              </a:rPr>
              <a:t>извештај </a:t>
            </a:r>
            <a:r>
              <a:rPr lang="ru-RU" sz="4000" b="1" dirty="0" smtClean="0">
                <a:solidFill>
                  <a:srgbClr val="FF0000"/>
                </a:solidFill>
              </a:rPr>
              <a:t>под </a:t>
            </a:r>
            <a:r>
              <a:rPr lang="sr-Cyrl-RS" sz="4000" b="1" dirty="0" smtClean="0">
                <a:solidFill>
                  <a:srgbClr val="FF0000"/>
                </a:solidFill>
              </a:rPr>
              <a:t>називом </a:t>
            </a:r>
            <a:r>
              <a:rPr lang="sr-Cyrl-RS" sz="4000" b="1" i="1" dirty="0">
                <a:solidFill>
                  <a:srgbClr val="FF0000"/>
                </a:solidFill>
              </a:rPr>
              <a:t>Наша заједничка будућност (</a:t>
            </a:r>
            <a:r>
              <a:rPr lang="en-US" sz="4000" b="1" i="1" dirty="0">
                <a:solidFill>
                  <a:srgbClr val="FF0000"/>
                </a:solidFill>
              </a:rPr>
              <a:t>Our Common Future). </a:t>
            </a:r>
            <a:r>
              <a:rPr lang="sr-Cyrl-RS" sz="4000" i="1" dirty="0">
                <a:solidFill>
                  <a:srgbClr val="FF0000"/>
                </a:solidFill>
              </a:rPr>
              <a:t>Извештај је </a:t>
            </a:r>
            <a:r>
              <a:rPr lang="sr-Cyrl-RS" sz="4000" i="1" dirty="0" smtClean="0">
                <a:solidFill>
                  <a:srgbClr val="FF0000"/>
                </a:solidFill>
              </a:rPr>
              <a:t>указао </a:t>
            </a:r>
            <a:r>
              <a:rPr lang="ru-RU" sz="4000" dirty="0" smtClean="0">
                <a:solidFill>
                  <a:srgbClr val="FF0000"/>
                </a:solidFill>
              </a:rPr>
              <a:t>на </a:t>
            </a:r>
            <a:r>
              <a:rPr lang="ru-RU" sz="4000" dirty="0">
                <a:solidFill>
                  <a:srgbClr val="FF0000"/>
                </a:solidFill>
              </a:rPr>
              <a:t>последице које на животну средину могу </a:t>
            </a:r>
            <a:r>
              <a:rPr lang="ru-RU" sz="4000" dirty="0" smtClean="0">
                <a:solidFill>
                  <a:srgbClr val="FF0000"/>
                </a:solidFill>
              </a:rPr>
              <a:t>имати неконтролисани демографски </a:t>
            </a:r>
            <a:r>
              <a:rPr lang="ru-RU" sz="4000" dirty="0">
                <a:solidFill>
                  <a:srgbClr val="FF0000"/>
                </a:solidFill>
              </a:rPr>
              <a:t>и економски раст и на потребу дефинисања концепта одрживoг развоја</a:t>
            </a:r>
            <a:r>
              <a:rPr lang="ru-RU" sz="4000" dirty="0"/>
              <a:t>.</a:t>
            </a:r>
          </a:p>
          <a:p>
            <a:r>
              <a:rPr lang="ru-RU" sz="4000" dirty="0"/>
              <a:t>Oвај извештај, познат и као </a:t>
            </a:r>
            <a:r>
              <a:rPr lang="ru-RU" sz="4000" i="1" dirty="0"/>
              <a:t>Brundtland </a:t>
            </a:r>
            <a:r>
              <a:rPr lang="ru-RU" sz="4000" i="1" dirty="0" smtClean="0"/>
              <a:t>Report, </a:t>
            </a:r>
            <a:r>
              <a:rPr lang="ru-RU" sz="4000" i="1" dirty="0"/>
              <a:t>послужио је као основа за </a:t>
            </a:r>
            <a:r>
              <a:rPr lang="ru-RU" sz="4000" i="1" dirty="0" smtClean="0"/>
              <a:t>Дру</a:t>
            </a:r>
            <a:r>
              <a:rPr lang="ru-RU" sz="4000" dirty="0" smtClean="0"/>
              <a:t>ги </a:t>
            </a:r>
            <a:r>
              <a:rPr lang="ru-RU" sz="4000" dirty="0"/>
              <a:t>светски еколошки самит одржан 1992. године у Рио де </a:t>
            </a:r>
            <a:r>
              <a:rPr lang="ru-RU" sz="4000" dirty="0" smtClean="0"/>
              <a:t>Жанеиру. </a:t>
            </a:r>
            <a:r>
              <a:rPr lang="ru-RU" sz="4000" b="1" dirty="0">
                <a:solidFill>
                  <a:srgbClr val="FF0000"/>
                </a:solidFill>
              </a:rPr>
              <a:t>У </a:t>
            </a:r>
            <a:r>
              <a:rPr lang="ru-RU" sz="4000" b="1" dirty="0" smtClean="0">
                <a:solidFill>
                  <a:srgbClr val="FF0000"/>
                </a:solidFill>
              </a:rPr>
              <a:t>њему </a:t>
            </a:r>
            <a:r>
              <a:rPr lang="ru-RU" sz="4000" b="1" dirty="0">
                <a:solidFill>
                  <a:srgbClr val="FF0000"/>
                </a:solidFill>
              </a:rPr>
              <a:t>се заступа мишљење да је стрес „ у </a:t>
            </a:r>
            <a:r>
              <a:rPr lang="ru-RU" sz="4000" b="1" dirty="0" smtClean="0">
                <a:solidFill>
                  <a:srgbClr val="FF0000"/>
                </a:solidFill>
              </a:rPr>
              <a:t>животној средини </a:t>
            </a:r>
            <a:r>
              <a:rPr lang="ru-RU" sz="4000" b="1" dirty="0">
                <a:solidFill>
                  <a:srgbClr val="FF0000"/>
                </a:solidFill>
              </a:rPr>
              <a:t>и узрок и последица политичких тензија и војних сукоба</a:t>
            </a:r>
            <a:r>
              <a:rPr lang="ru-RU" sz="4000" dirty="0" smtClean="0"/>
              <a:t>“</a:t>
            </a:r>
          </a:p>
          <a:p>
            <a:pPr algn="just"/>
            <a:r>
              <a:rPr lang="ru-RU" sz="4000" dirty="0" smtClean="0"/>
              <a:t>Непосредно </a:t>
            </a:r>
            <a:r>
              <a:rPr lang="ru-RU" sz="4000" dirty="0"/>
              <a:t>након објављивања овог извештаја, на Министарској </a:t>
            </a:r>
            <a:r>
              <a:rPr lang="ru-RU" sz="4000" dirty="0" smtClean="0"/>
              <a:t>конфeрeнцији </a:t>
            </a:r>
            <a:r>
              <a:rPr lang="ru-RU" sz="4000" dirty="0"/>
              <a:t>која јe одржана </a:t>
            </a:r>
            <a:r>
              <a:rPr lang="ru-RU" sz="4000" dirty="0">
                <a:solidFill>
                  <a:srgbClr val="FF0000"/>
                </a:solidFill>
              </a:rPr>
              <a:t>у Бeргену (Норвешка) маја 1990. године, у организацији </a:t>
            </a:r>
            <a:r>
              <a:rPr lang="ru-RU" sz="4000" dirty="0" smtClean="0">
                <a:solidFill>
                  <a:srgbClr val="FF0000"/>
                </a:solidFill>
              </a:rPr>
              <a:t>владе </a:t>
            </a:r>
            <a:r>
              <a:rPr lang="ru-RU" sz="4000" dirty="0">
                <a:solidFill>
                  <a:srgbClr val="FF0000"/>
                </a:solidFill>
              </a:rPr>
              <a:t>Норвешке у сарадњи са Економском комисијом УН за Европу, дeкларацијом </a:t>
            </a:r>
            <a:r>
              <a:rPr lang="ru-RU" sz="4000" dirty="0" smtClean="0">
                <a:solidFill>
                  <a:srgbClr val="FF0000"/>
                </a:solidFill>
              </a:rPr>
              <a:t>је </a:t>
            </a:r>
            <a:r>
              <a:rPr lang="sr-Cyrl-RS" sz="4000" dirty="0" smtClean="0">
                <a:solidFill>
                  <a:srgbClr val="FF0000"/>
                </a:solidFill>
              </a:rPr>
              <a:t>пр</a:t>
            </a:r>
            <a:r>
              <a:rPr lang="en-US" sz="4000" dirty="0">
                <a:solidFill>
                  <a:srgbClr val="FF0000"/>
                </a:solidFill>
              </a:rPr>
              <a:t>o</a:t>
            </a:r>
            <a:r>
              <a:rPr lang="sr-Cyrl-RS" sz="4000" dirty="0">
                <a:solidFill>
                  <a:srgbClr val="FF0000"/>
                </a:solidFill>
              </a:rPr>
              <a:t>кламован појам </a:t>
            </a:r>
            <a:r>
              <a:rPr lang="sr-Cyrl-RS" sz="4000" b="1" dirty="0">
                <a:solidFill>
                  <a:srgbClr val="FF0000"/>
                </a:solidFill>
              </a:rPr>
              <a:t>одрживи </a:t>
            </a:r>
            <a:r>
              <a:rPr lang="sr-Cyrl-RS" sz="4000" b="1" dirty="0" smtClean="0">
                <a:solidFill>
                  <a:srgbClr val="FF0000"/>
                </a:solidFill>
              </a:rPr>
              <a:t>развој</a:t>
            </a:r>
            <a:r>
              <a:rPr lang="sr-Cyrl-RS" sz="4000" dirty="0" smtClean="0">
                <a:solidFill>
                  <a:srgbClr val="FF0000"/>
                </a:solidFill>
              </a:rPr>
              <a:t>.</a:t>
            </a:r>
            <a:r>
              <a:rPr lang="sr-Cyrl-RS" sz="4000" dirty="0"/>
              <a:t> У овом </a:t>
            </a:r>
            <a:r>
              <a:rPr lang="sr-Cyrl-RS" sz="4000" dirty="0" smtClean="0"/>
              <a:t>извештају </a:t>
            </a:r>
            <a:r>
              <a:rPr lang="sr-Cyrl-RS" sz="4000" dirty="0"/>
              <a:t>одрживи развој дефинише се као „</a:t>
            </a:r>
            <a:r>
              <a:rPr lang="sr-Cyrl-RS" sz="4000" b="1" i="1" dirty="0"/>
              <a:t>развој који омогућава </a:t>
            </a:r>
            <a:r>
              <a:rPr lang="sr-Cyrl-RS" sz="4000" b="1" i="1" dirty="0" smtClean="0"/>
              <a:t>задовољава</a:t>
            </a:r>
            <a:r>
              <a:rPr lang="ru-RU" sz="4000" b="1" i="1" dirty="0" smtClean="0"/>
              <a:t>ње </a:t>
            </a:r>
            <a:r>
              <a:rPr lang="ru-RU" sz="4000" b="1" i="1" dirty="0"/>
              <a:t>потреба садашњих генерација, а без угрожавања потреба будућих </a:t>
            </a:r>
            <a:r>
              <a:rPr lang="ru-RU" sz="4000" b="1" i="1" dirty="0" smtClean="0"/>
              <a:t>генераци</a:t>
            </a:r>
            <a:r>
              <a:rPr lang="sr-Cyrl-RS" sz="4000" b="1" i="1" dirty="0" smtClean="0"/>
              <a:t>ја“.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i="1" dirty="0"/>
              <a:t>Еколошка димензија тиче се пре </a:t>
            </a:r>
            <a:r>
              <a:rPr lang="ru-RU" i="1" dirty="0" smtClean="0"/>
              <a:t>свега </a:t>
            </a:r>
            <a:r>
              <a:rPr lang="ru-RU" dirty="0" smtClean="0"/>
              <a:t>очувања </a:t>
            </a:r>
            <a:r>
              <a:rPr lang="ru-RU" dirty="0"/>
              <a:t>биодиверзитета, очувања и рационалне употребе природних </a:t>
            </a:r>
            <a:r>
              <a:rPr lang="ru-RU" dirty="0" smtClean="0"/>
              <a:t>ресурса, смањења </a:t>
            </a:r>
            <a:r>
              <a:rPr lang="ru-RU" dirty="0"/>
              <a:t>загађења животне средине, бриге око угрожених врста, њихових </a:t>
            </a:r>
            <a:r>
              <a:rPr lang="ru-RU" dirty="0" smtClean="0"/>
              <a:t>станишта</a:t>
            </a:r>
            <a:r>
              <a:rPr lang="ru-RU" dirty="0"/>
              <a:t>, екосистема и слично. </a:t>
            </a:r>
            <a:r>
              <a:rPr lang="ru-RU" b="1" dirty="0"/>
              <a:t>Постоји пет области на основу којих се прати </a:t>
            </a:r>
            <a:r>
              <a:rPr lang="ru-RU" b="1" dirty="0" smtClean="0"/>
              <a:t>еколошка </a:t>
            </a:r>
            <a:r>
              <a:rPr lang="ru-RU" b="1" dirty="0"/>
              <a:t>димензија одрживог развоја: атмосфера, земљиште, океани, мора, </a:t>
            </a:r>
            <a:r>
              <a:rPr lang="ru-RU" b="1" dirty="0" smtClean="0"/>
              <a:t>воде </a:t>
            </a:r>
            <a:r>
              <a:rPr lang="sr-Cyrl-RS" b="1" dirty="0" smtClean="0"/>
              <a:t>и биодиверзитет</a:t>
            </a:r>
            <a:r>
              <a:rPr lang="sr-Cyrl-RS" b="1" dirty="0"/>
              <a:t>.</a:t>
            </a:r>
            <a:endParaRPr lang="en-US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just"/>
            <a:r>
              <a:rPr lang="ru-RU" dirty="0"/>
              <a:t>Доказано је, дакле, да је концепт одрживог развоја свеобухватан и да </a:t>
            </a:r>
            <a:r>
              <a:rPr lang="ru-RU" dirty="0" smtClean="0"/>
              <a:t>има више </a:t>
            </a:r>
            <a:r>
              <a:rPr lang="ru-RU" dirty="0"/>
              <a:t>фактора који показују повезаност привредног, социјално-културног </a:t>
            </a:r>
            <a:r>
              <a:rPr lang="ru-RU" dirty="0" smtClean="0"/>
              <a:t>и институционалног </a:t>
            </a:r>
            <a:r>
              <a:rPr lang="ru-RU" dirty="0"/>
              <a:t>развоја и његову усклађеност са потребама и </a:t>
            </a:r>
            <a:r>
              <a:rPr lang="ru-RU" dirty="0" smtClean="0"/>
              <a:t>огранича-вањима </a:t>
            </a:r>
            <a:r>
              <a:rPr lang="ru-RU" dirty="0"/>
              <a:t>животне средине. </a:t>
            </a:r>
            <a:r>
              <a:rPr lang="ru-RU" sz="3400" b="1" dirty="0"/>
              <a:t>Четири компоненте одрживог развоја најбоље </a:t>
            </a:r>
            <a:r>
              <a:rPr lang="ru-RU" sz="3400" b="1" dirty="0" smtClean="0"/>
              <a:t>је</a:t>
            </a:r>
            <a:r>
              <a:rPr lang="sr-Latn-RS" sz="3400" b="1" dirty="0" smtClean="0"/>
              <a:t> </a:t>
            </a:r>
            <a:r>
              <a:rPr lang="ru-RU" sz="3400" b="1" dirty="0" smtClean="0"/>
              <a:t>сликовито </a:t>
            </a:r>
            <a:r>
              <a:rPr lang="ru-RU" sz="3400" b="1" dirty="0"/>
              <a:t>приказао Франческо ди Кастри (Francesco di Castri) </a:t>
            </a:r>
            <a:r>
              <a:rPr lang="ru-RU" sz="3400" b="1" dirty="0" smtClean="0">
                <a:solidFill>
                  <a:srgbClr val="FF0000"/>
                </a:solidFill>
              </a:rPr>
              <a:t>илустрацијом </a:t>
            </a:r>
            <a:r>
              <a:rPr lang="sr-Cyrl-RS" sz="3400" b="1" dirty="0" smtClean="0">
                <a:solidFill>
                  <a:srgbClr val="FF0000"/>
                </a:solidFill>
              </a:rPr>
              <a:t>столице </a:t>
            </a:r>
            <a:r>
              <a:rPr lang="sr-Cyrl-RS" sz="3400" b="1" dirty="0">
                <a:solidFill>
                  <a:srgbClr val="FF0000"/>
                </a:solidFill>
              </a:rPr>
              <a:t>одрживог развоја (</a:t>
            </a:r>
            <a:r>
              <a:rPr lang="en-US" sz="3400" b="1" i="1" dirty="0">
                <a:solidFill>
                  <a:srgbClr val="FF0000"/>
                </a:solidFill>
              </a:rPr>
              <a:t>The Chair of Sustainable Development</a:t>
            </a:r>
            <a:r>
              <a:rPr lang="en-US" b="1" i="1" dirty="0" smtClean="0">
                <a:solidFill>
                  <a:srgbClr val="FF0000"/>
                </a:solidFill>
              </a:rPr>
              <a:t>).</a:t>
            </a:r>
            <a:r>
              <a:rPr lang="sr-Cyrl-RS" b="1" i="1" dirty="0" smtClean="0">
                <a:solidFill>
                  <a:srgbClr val="FF0000"/>
                </a:solidFill>
              </a:rPr>
              <a:t>Користећи</a:t>
            </a:r>
            <a:r>
              <a:rPr lang="sr-Cyrl-RS" b="1" i="1" dirty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слику </a:t>
            </a:r>
            <a:r>
              <a:rPr lang="ru-RU" b="1" dirty="0">
                <a:solidFill>
                  <a:srgbClr val="FF0000"/>
                </a:solidFill>
              </a:rPr>
              <a:t>ренесансне столице он сугерише да одрживи развој може да </a:t>
            </a:r>
            <a:r>
              <a:rPr lang="ru-RU" b="1" dirty="0" smtClean="0">
                <a:solidFill>
                  <a:srgbClr val="FF0000"/>
                </a:solidFill>
              </a:rPr>
              <a:t>функционише </a:t>
            </a:r>
            <a:r>
              <a:rPr lang="ru-RU" b="1" dirty="0">
                <a:solidFill>
                  <a:srgbClr val="FF0000"/>
                </a:solidFill>
              </a:rPr>
              <a:t>само када су четири ослонца развоја </a:t>
            </a:r>
            <a:r>
              <a:rPr lang="ru-RU" dirty="0"/>
              <a:t>– </a:t>
            </a:r>
            <a:r>
              <a:rPr lang="ru-RU" b="1" dirty="0">
                <a:solidFill>
                  <a:srgbClr val="FF0000"/>
                </a:solidFill>
              </a:rPr>
              <a:t>привредна, друштвена, </a:t>
            </a:r>
            <a:r>
              <a:rPr lang="ru-RU" b="1" dirty="0" smtClean="0">
                <a:solidFill>
                  <a:srgbClr val="FF0000"/>
                </a:solidFill>
              </a:rPr>
              <a:t>културна и </a:t>
            </a:r>
            <a:r>
              <a:rPr lang="ru-RU" b="1" dirty="0">
                <a:solidFill>
                  <a:srgbClr val="FF0000"/>
                </a:solidFill>
              </a:rPr>
              <a:t>животна средина </a:t>
            </a:r>
            <a:r>
              <a:rPr lang="ru-RU" b="1" dirty="0"/>
              <a:t>– од подједнаког значаја и јачине, са чврстом </a:t>
            </a:r>
            <a:r>
              <a:rPr lang="ru-RU" b="1" dirty="0" smtClean="0"/>
              <a:t>међусобном</a:t>
            </a:r>
            <a:r>
              <a:rPr lang="sr-Latn-RS" b="1" dirty="0" smtClean="0"/>
              <a:t> </a:t>
            </a:r>
            <a:r>
              <a:rPr lang="ru-RU" b="1" dirty="0" smtClean="0"/>
              <a:t>повезаношћу </a:t>
            </a:r>
            <a:r>
              <a:rPr lang="ru-RU" b="1" dirty="0"/>
              <a:t>и условљеношћу опскрбљене </a:t>
            </a:r>
            <a:r>
              <a:rPr lang="ru-RU" b="1" dirty="0">
                <a:solidFill>
                  <a:srgbClr val="FF0000"/>
                </a:solidFill>
              </a:rPr>
              <a:t>прилагодљивом </a:t>
            </a:r>
            <a:r>
              <a:rPr lang="ru-RU" b="1" dirty="0" smtClean="0">
                <a:solidFill>
                  <a:srgbClr val="FF0000"/>
                </a:solidFill>
              </a:rPr>
              <a:t>институционалном </a:t>
            </a:r>
            <a:r>
              <a:rPr lang="ru-RU" b="1" dirty="0">
                <a:solidFill>
                  <a:srgbClr val="FF0000"/>
                </a:solidFill>
              </a:rPr>
              <a:t>основом</a:t>
            </a:r>
            <a:r>
              <a:rPr lang="ru-RU" dirty="0"/>
              <a:t>. Уколико је једна нога столице краћа или дужа од осталих, </a:t>
            </a:r>
            <a:r>
              <a:rPr lang="ru-RU" dirty="0" smtClean="0"/>
              <a:t>нема одрживости</a:t>
            </a:r>
            <a:r>
              <a:rPr lang="ru-RU" dirty="0"/>
              <a:t>. </a:t>
            </a:r>
            <a:r>
              <a:rPr lang="ru-RU" b="1" dirty="0"/>
              <a:t>Нажалост, ниједна земља или регион нису достигли </a:t>
            </a:r>
            <a:r>
              <a:rPr lang="ru-RU" b="1" dirty="0" smtClean="0"/>
              <a:t>прихватљив динамички </a:t>
            </a:r>
            <a:r>
              <a:rPr lang="ru-RU" b="1" dirty="0"/>
              <a:t>баланс четири ноге</a:t>
            </a:r>
            <a:r>
              <a:rPr lang="ru-RU" dirty="0"/>
              <a:t>. </a:t>
            </a:r>
            <a:r>
              <a:rPr lang="ru-RU" b="1" dirty="0">
                <a:solidFill>
                  <a:srgbClr val="FF0000"/>
                </a:solidFill>
              </a:rPr>
              <a:t>Не случајно, Ди Кастри наглашава </a:t>
            </a:r>
            <a:r>
              <a:rPr lang="ru-RU" b="1" dirty="0" smtClean="0">
                <a:solidFill>
                  <a:srgbClr val="FF0000"/>
                </a:solidFill>
              </a:rPr>
              <a:t>сличност између </a:t>
            </a:r>
            <a:r>
              <a:rPr lang="ru-RU" b="1" dirty="0">
                <a:solidFill>
                  <a:srgbClr val="FF0000"/>
                </a:solidFill>
              </a:rPr>
              <a:t>ренесансног периода и одрживог развоја. Метафора столице </a:t>
            </a:r>
            <a:r>
              <a:rPr lang="ru-RU" b="1" dirty="0" smtClean="0">
                <a:solidFill>
                  <a:srgbClr val="FF0000"/>
                </a:solidFill>
              </a:rPr>
              <a:t>ренесансног </a:t>
            </a:r>
            <a:r>
              <a:rPr lang="ru-RU" b="1" dirty="0">
                <a:solidFill>
                  <a:srgbClr val="FF0000"/>
                </a:solidFill>
              </a:rPr>
              <a:t>стила сугерише да је мењање културе, нови хумани развој, потреба ако </a:t>
            </a:r>
            <a:r>
              <a:rPr lang="ru-RU" b="1" dirty="0" smtClean="0">
                <a:solidFill>
                  <a:srgbClr val="FF0000"/>
                </a:solidFill>
              </a:rPr>
              <a:t>се стварно </a:t>
            </a:r>
            <a:r>
              <a:rPr lang="ru-RU" b="1" dirty="0">
                <a:solidFill>
                  <a:srgbClr val="FF0000"/>
                </a:solidFill>
              </a:rPr>
              <a:t>крећемо у правцу одрживости. Таква нова </a:t>
            </a:r>
            <a:r>
              <a:rPr lang="ru-RU" b="1" i="1" dirty="0">
                <a:solidFill>
                  <a:srgbClr val="FF0000"/>
                </a:solidFill>
              </a:rPr>
              <a:t>ренесанса захтевала је </a:t>
            </a:r>
            <a:r>
              <a:rPr lang="ru-RU" b="1" i="1" dirty="0" smtClean="0">
                <a:solidFill>
                  <a:srgbClr val="FF0000"/>
                </a:solidFill>
              </a:rPr>
              <a:t>више </a:t>
            </a:r>
            <a:r>
              <a:rPr lang="ru-RU" b="1" dirty="0" smtClean="0">
                <a:solidFill>
                  <a:srgbClr val="FF0000"/>
                </a:solidFill>
              </a:rPr>
              <a:t>блиских </a:t>
            </a:r>
            <a:r>
              <a:rPr lang="ru-RU" b="1" dirty="0">
                <a:solidFill>
                  <a:srgbClr val="FF0000"/>
                </a:solidFill>
              </a:rPr>
              <a:t>веза него што их је у то време (али и данас) било између природе </a:t>
            </a:r>
            <a:r>
              <a:rPr lang="ru-RU" b="1" dirty="0" smtClean="0">
                <a:solidFill>
                  <a:srgbClr val="FF0000"/>
                </a:solidFill>
              </a:rPr>
              <a:t>културе</a:t>
            </a:r>
            <a:r>
              <a:rPr lang="ru-RU" b="1" dirty="0">
                <a:solidFill>
                  <a:srgbClr val="FF0000"/>
                </a:solidFill>
              </a:rPr>
              <a:t>, између света размишљања и света пуне </a:t>
            </a:r>
            <a:r>
              <a:rPr lang="ru-RU" b="1" dirty="0" smtClean="0">
                <a:solidFill>
                  <a:srgbClr val="FF0000"/>
                </a:solidFill>
              </a:rPr>
              <a:t>иницијативе</a:t>
            </a:r>
            <a:r>
              <a:rPr lang="ru-RU" b="1" dirty="0" smtClean="0"/>
              <a:t>.</a:t>
            </a:r>
            <a:endParaRPr lang="en-US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ru-RU" dirty="0"/>
              <a:t>За већину аутора који су се бавили проблемом одрживог развоја </a:t>
            </a:r>
            <a:r>
              <a:rPr lang="ru-RU" dirty="0" smtClean="0"/>
              <a:t>закључак гласи </a:t>
            </a:r>
            <a:r>
              <a:rPr lang="ru-RU" dirty="0"/>
              <a:t>да је </a:t>
            </a:r>
            <a:r>
              <a:rPr lang="ru-RU" b="1" dirty="0"/>
              <a:t>идеја одрживости потекла из еколошки оријентисане анализе </a:t>
            </a:r>
            <a:r>
              <a:rPr lang="ru-RU" b="1" dirty="0" smtClean="0"/>
              <a:t>ствар ности</a:t>
            </a:r>
            <a:r>
              <a:rPr lang="ru-RU" b="1" dirty="0"/>
              <a:t>, али није могла да остане чисто идеја о природној околини, ресурсима </a:t>
            </a:r>
            <a:r>
              <a:rPr lang="ru-RU" b="1" dirty="0" smtClean="0"/>
              <a:t>и животној </a:t>
            </a:r>
            <a:r>
              <a:rPr lang="ru-RU" b="1" dirty="0"/>
              <a:t>средини, без економске конкретизације</a:t>
            </a:r>
            <a:r>
              <a:rPr lang="ru-RU" dirty="0"/>
              <a:t>. Наиме, живот људи се </a:t>
            </a:r>
            <a:r>
              <a:rPr lang="ru-RU" dirty="0" smtClean="0"/>
              <a:t>темељи </a:t>
            </a:r>
            <a:r>
              <a:rPr lang="ru-RU" dirty="0"/>
              <a:t>на њиховим економским активностима, а начин обављања тих </a:t>
            </a:r>
            <a:r>
              <a:rPr lang="ru-RU" dirty="0" smtClean="0"/>
              <a:t>активности, преко </a:t>
            </a:r>
            <a:r>
              <a:rPr lang="ru-RU" dirty="0"/>
              <a:t>технологије и инжењерства у великој мери, условљава да се </a:t>
            </a:r>
            <a:r>
              <a:rPr lang="ru-RU" dirty="0" smtClean="0"/>
              <a:t>дугорочне негативне </a:t>
            </a:r>
            <a:r>
              <a:rPr lang="ru-RU" dirty="0"/>
              <a:t>последице у највећој мери преливају на стање животне средине, </a:t>
            </a:r>
            <a:r>
              <a:rPr lang="ru-RU" dirty="0" smtClean="0"/>
              <a:t>ресурса </a:t>
            </a:r>
            <a:r>
              <a:rPr lang="ru-RU" dirty="0"/>
              <a:t>и природе уопште. У сваком случају, економија је одговорна за </a:t>
            </a:r>
            <a:r>
              <a:rPr lang="ru-RU" dirty="0" smtClean="0"/>
              <a:t>конкретизацију </a:t>
            </a:r>
            <a:r>
              <a:rPr lang="ru-RU" dirty="0"/>
              <a:t>појма одрживости, па је тако концепт одмах добио посебна </a:t>
            </a:r>
            <a:r>
              <a:rPr lang="ru-RU" dirty="0" smtClean="0"/>
              <a:t>економска тумачења</a:t>
            </a:r>
            <a:r>
              <a:rPr lang="ru-RU" dirty="0"/>
              <a:t>, као и тумачења са социофилозофског становишта. Дакле, </a:t>
            </a:r>
            <a:r>
              <a:rPr lang="ru-RU" b="1" dirty="0" smtClean="0">
                <a:solidFill>
                  <a:srgbClr val="FF0000"/>
                </a:solidFill>
              </a:rPr>
              <a:t>одрживост </a:t>
            </a:r>
            <a:r>
              <a:rPr lang="ru-RU" b="1" dirty="0">
                <a:solidFill>
                  <a:srgbClr val="FF0000"/>
                </a:solidFill>
              </a:rPr>
              <a:t>се пренела у сферу економије, права, политике, социологије, тако да се </a:t>
            </a:r>
            <a:r>
              <a:rPr lang="ru-RU" b="1" dirty="0" smtClean="0">
                <a:solidFill>
                  <a:srgbClr val="FF0000"/>
                </a:solidFill>
              </a:rPr>
              <a:t>почело </a:t>
            </a:r>
            <a:r>
              <a:rPr lang="ru-RU" b="1" dirty="0">
                <a:solidFill>
                  <a:srgbClr val="FF0000"/>
                </a:solidFill>
              </a:rPr>
              <a:t>говорити о три основне димензије или три стуба одрживости – </a:t>
            </a:r>
            <a:r>
              <a:rPr lang="ru-RU" b="1" dirty="0" smtClean="0">
                <a:solidFill>
                  <a:srgbClr val="FF0000"/>
                </a:solidFill>
              </a:rPr>
              <a:t>економ</a:t>
            </a:r>
            <a:r>
              <a:rPr lang="sr-Cyrl-RS" b="1" dirty="0" smtClean="0">
                <a:solidFill>
                  <a:srgbClr val="FF0000"/>
                </a:solidFill>
              </a:rPr>
              <a:t>ској</a:t>
            </a:r>
            <a:r>
              <a:rPr lang="sr-Cyrl-RS" b="1" dirty="0">
                <a:solidFill>
                  <a:srgbClr val="FF0000"/>
                </a:solidFill>
              </a:rPr>
              <a:t>, социјалној и еколошкој (Ђукић, 2011: 66).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/>
              <a:t>Изгледало је </a:t>
            </a:r>
            <a:r>
              <a:rPr lang="ru-RU" sz="2000" b="1" dirty="0" smtClean="0">
                <a:solidFill>
                  <a:srgbClr val="FF0000"/>
                </a:solidFill>
              </a:rPr>
              <a:t>да незаситој машинерији развоја понестаје </a:t>
            </a:r>
            <a:r>
              <a:rPr lang="ru-RU" sz="2000" b="1" dirty="0">
                <a:solidFill>
                  <a:srgbClr val="FF0000"/>
                </a:solidFill>
              </a:rPr>
              <a:t>хране, као што су </a:t>
            </a:r>
            <a:r>
              <a:rPr lang="ru-RU" sz="2000" b="1" dirty="0" smtClean="0">
                <a:solidFill>
                  <a:srgbClr val="FF0000"/>
                </a:solidFill>
              </a:rPr>
              <a:t>нафта</a:t>
            </a:r>
            <a:r>
              <a:rPr lang="ru-RU" sz="2000" b="1" dirty="0">
                <a:solidFill>
                  <a:srgbClr val="FF0000"/>
                </a:solidFill>
              </a:rPr>
              <a:t>, дрво, </a:t>
            </a:r>
            <a:r>
              <a:rPr lang="ru-RU" sz="2000" b="1" dirty="0" smtClean="0">
                <a:solidFill>
                  <a:srgbClr val="FF0000"/>
                </a:solidFill>
              </a:rPr>
              <a:t>минерали</a:t>
            </a:r>
            <a:r>
              <a:rPr lang="ru-RU" sz="2000" b="1" dirty="0">
                <a:solidFill>
                  <a:srgbClr val="FF0000"/>
                </a:solidFill>
              </a:rPr>
              <a:t>, тле и генетски материјал</a:t>
            </a:r>
            <a:r>
              <a:rPr lang="ru-RU" sz="2000" dirty="0"/>
              <a:t>. Стога се појавила брига о </a:t>
            </a:r>
            <a:r>
              <a:rPr lang="ru-RU" sz="2000" dirty="0" smtClean="0"/>
              <a:t>перспективама </a:t>
            </a:r>
            <a:r>
              <a:rPr lang="ru-RU" sz="2000" dirty="0"/>
              <a:t>дугорочног развоја. Ово је била одлучујућа промена у гледишту: </a:t>
            </a:r>
            <a:r>
              <a:rPr lang="ru-RU" sz="2000" b="1" dirty="0"/>
              <a:t>у </a:t>
            </a:r>
            <a:r>
              <a:rPr lang="ru-RU" sz="2000" b="1" dirty="0" smtClean="0"/>
              <a:t>центру</a:t>
            </a:r>
            <a:r>
              <a:rPr lang="sr-Latn-RS" sz="2000" b="1" dirty="0" smtClean="0"/>
              <a:t> </a:t>
            </a:r>
            <a:r>
              <a:rPr lang="ru-RU" sz="2000" b="1" dirty="0" smtClean="0"/>
              <a:t>пажње </a:t>
            </a:r>
            <a:r>
              <a:rPr lang="ru-RU" sz="2000" b="1" dirty="0"/>
              <a:t>није било здравље природе, већ здравље развоја, пре свега економског</a:t>
            </a:r>
            <a:r>
              <a:rPr lang="ru-RU" sz="2000" dirty="0"/>
              <a:t>. </a:t>
            </a:r>
            <a:r>
              <a:rPr lang="ru-RU" sz="2000" dirty="0" smtClean="0"/>
              <a:t>Светска </a:t>
            </a:r>
            <a:r>
              <a:rPr lang="ru-RU" sz="2000" dirty="0"/>
              <a:t>банка је 1992. године дала сажет закључак у виду лаконске фразе из </a:t>
            </a:r>
            <a:r>
              <a:rPr lang="ru-RU" sz="2000" dirty="0" smtClean="0"/>
              <a:t>Извештаја </a:t>
            </a:r>
            <a:r>
              <a:rPr lang="ru-RU" sz="2000" dirty="0"/>
              <a:t>о развоју у свету (1992): „</a:t>
            </a:r>
            <a:r>
              <a:rPr lang="ru-RU" sz="2000" b="1" i="1" dirty="0">
                <a:solidFill>
                  <a:srgbClr val="FF0000"/>
                </a:solidFill>
              </a:rPr>
              <a:t>Шта значи одржив? Одрживи развој је развој који </a:t>
            </a:r>
            <a:r>
              <a:rPr lang="ru-RU" sz="2000" b="1" i="1" dirty="0" smtClean="0">
                <a:solidFill>
                  <a:srgbClr val="FF0000"/>
                </a:solidFill>
              </a:rPr>
              <a:t>траје</a:t>
            </a:r>
            <a:r>
              <a:rPr lang="ru-RU" sz="2000" b="1" i="1" dirty="0">
                <a:solidFill>
                  <a:srgbClr val="FF0000"/>
                </a:solidFill>
              </a:rPr>
              <a:t>“. Сада је питање које су од „служби” природе неопходне за даљи развој и у </a:t>
            </a:r>
            <a:r>
              <a:rPr lang="ru-RU" sz="2000" b="1" i="1" dirty="0" smtClean="0">
                <a:solidFill>
                  <a:srgbClr val="FF0000"/>
                </a:solidFill>
              </a:rPr>
              <a:t>којој</a:t>
            </a:r>
            <a:r>
              <a:rPr lang="sr-Latn-RS" sz="2000" b="1" i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мери</a:t>
            </a:r>
            <a:r>
              <a:rPr lang="ru-RU" sz="2000" b="1" dirty="0">
                <a:solidFill>
                  <a:srgbClr val="FF0000"/>
                </a:solidFill>
              </a:rPr>
              <a:t>. Или обрнуто: које „службе“ природе нису неопходне или које се могу </a:t>
            </a:r>
            <a:r>
              <a:rPr lang="ru-RU" sz="2000" b="1" dirty="0" smtClean="0">
                <a:solidFill>
                  <a:srgbClr val="FF0000"/>
                </a:solidFill>
              </a:rPr>
              <a:t>заменити</a:t>
            </a:r>
            <a:r>
              <a:rPr lang="ru-RU" sz="2000" b="1" dirty="0">
                <a:solidFill>
                  <a:srgbClr val="FF0000"/>
                </a:solidFill>
              </a:rPr>
              <a:t>, на пример, </a:t>
            </a:r>
            <a:r>
              <a:rPr lang="ru-RU" sz="2000" b="1" dirty="0" smtClean="0">
                <a:solidFill>
                  <a:srgbClr val="FF0000"/>
                </a:solidFill>
              </a:rPr>
              <a:t>нови</a:t>
            </a:r>
            <a:r>
              <a:rPr lang="sr-Latn-RS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материјалима </a:t>
            </a:r>
            <a:r>
              <a:rPr lang="ru-RU" sz="2000" b="1" dirty="0">
                <a:solidFill>
                  <a:srgbClr val="FF0000"/>
                </a:solidFill>
              </a:rPr>
              <a:t>или генетским инжењерингом. Другим </a:t>
            </a:r>
            <a:r>
              <a:rPr lang="ru-RU" sz="2000" b="1" dirty="0" smtClean="0">
                <a:solidFill>
                  <a:srgbClr val="FF0000"/>
                </a:solidFill>
              </a:rPr>
              <a:t>речима</a:t>
            </a:r>
            <a:r>
              <a:rPr lang="ru-RU" sz="2000" b="1" dirty="0">
                <a:solidFill>
                  <a:srgbClr val="FF0000"/>
                </a:solidFill>
              </a:rPr>
              <a:t>, иако незаобилазна, </a:t>
            </a:r>
            <a:r>
              <a:rPr lang="ru-RU" sz="2000" b="1" dirty="0"/>
              <a:t>природа постаје променљива вредност у одржању </a:t>
            </a:r>
            <a:r>
              <a:rPr lang="ru-RU" sz="2000" b="1" dirty="0" smtClean="0"/>
              <a:t>развоја</a:t>
            </a:r>
            <a:r>
              <a:rPr lang="ru-RU" sz="2000" b="1" dirty="0"/>
              <a:t>. </a:t>
            </a:r>
            <a:r>
              <a:rPr lang="ru-RU" sz="2000" dirty="0"/>
              <a:t>Стога, не зачуђује што је појам природни капитал већ постао популаран </a:t>
            </a:r>
            <a:r>
              <a:rPr lang="ru-RU" sz="2000" dirty="0" smtClean="0"/>
              <a:t>међу</a:t>
            </a:r>
            <a:r>
              <a:rPr lang="sr-Latn-RS" sz="2000" dirty="0" smtClean="0"/>
              <a:t> </a:t>
            </a:r>
            <a:r>
              <a:rPr lang="sr-Cyrl-RS" sz="2000" dirty="0" smtClean="0"/>
              <a:t>еколошким </a:t>
            </a:r>
            <a:r>
              <a:rPr lang="sr-Cyrl-RS" sz="2000" dirty="0"/>
              <a:t>економистима</a:t>
            </a:r>
            <a:r>
              <a:rPr lang="sr-Cyrl-RS" sz="1600" dirty="0"/>
              <a:t>.</a:t>
            </a:r>
            <a:endParaRPr lang="en-US" sz="1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800" b="1" dirty="0" smtClean="0"/>
              <a:t>Рио де Женеиро, 1992. конференција УН о човековој средини и развоју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dirty="0"/>
              <a:t>Друга конференција УН о животној средини, која је одржана од 03. до </a:t>
            </a:r>
            <a:r>
              <a:rPr lang="ru-RU" dirty="0" smtClean="0"/>
              <a:t>04.</a:t>
            </a:r>
            <a:r>
              <a:rPr lang="sr-Cyrl-RS" dirty="0" smtClean="0"/>
              <a:t>јуна </a:t>
            </a:r>
            <a:r>
              <a:rPr lang="sr-Cyrl-RS" dirty="0"/>
              <a:t>1992. године у Рио де Женеиру (Бразил) (</a:t>
            </a:r>
            <a:r>
              <a:rPr lang="en-US" i="1" dirty="0"/>
              <a:t>United Nations Conference </a:t>
            </a:r>
            <a:r>
              <a:rPr lang="en-US" i="1" dirty="0" smtClean="0"/>
              <a:t>on</a:t>
            </a:r>
            <a:r>
              <a:rPr lang="sr-Cyrl-RS" i="1" dirty="0" smtClean="0"/>
              <a:t> </a:t>
            </a:r>
            <a:r>
              <a:rPr lang="en-US" i="1" dirty="0" err="1" smtClean="0"/>
              <a:t>Enviroment</a:t>
            </a:r>
            <a:r>
              <a:rPr lang="en-US" i="1" dirty="0" smtClean="0"/>
              <a:t> </a:t>
            </a:r>
            <a:r>
              <a:rPr lang="en-US" i="1" dirty="0"/>
              <a:t>and Development), </a:t>
            </a:r>
            <a:r>
              <a:rPr lang="sr-Cyrl-RS" i="1" dirty="0"/>
              <a:t>усвојила је значајну декларацију којом је </a:t>
            </a:r>
            <a:r>
              <a:rPr lang="sr-Cyrl-RS" i="1" dirty="0" smtClean="0"/>
              <a:t>инсти</a:t>
            </a:r>
            <a:r>
              <a:rPr lang="sr-Cyrl-RS" dirty="0" smtClean="0"/>
              <a:t>туционализован </a:t>
            </a:r>
            <a:r>
              <a:rPr lang="sr-Cyrl-RS" dirty="0"/>
              <a:t>концепт одрживог </a:t>
            </a:r>
            <a:r>
              <a:rPr lang="sr-Cyrl-RS" dirty="0" smtClean="0"/>
              <a:t>развоја.</a:t>
            </a:r>
            <a:r>
              <a:rPr lang="ru-RU" dirty="0"/>
              <a:t> Првобитни концепт одрживог развоја који је почивао </a:t>
            </a:r>
            <a:r>
              <a:rPr lang="ru-RU" dirty="0" smtClean="0"/>
              <a:t>на </a:t>
            </a:r>
            <a:r>
              <a:rPr lang="sr-Cyrl-RS" dirty="0" smtClean="0"/>
              <a:t>три </a:t>
            </a:r>
            <a:r>
              <a:rPr lang="sr-Cyrl-RS" dirty="0"/>
              <a:t>димензије</a:t>
            </a:r>
            <a:r>
              <a:rPr lang="sr-Cyrl-RS" dirty="0">
                <a:solidFill>
                  <a:srgbClr val="FF0000"/>
                </a:solidFill>
              </a:rPr>
              <a:t>: </a:t>
            </a:r>
            <a:r>
              <a:rPr lang="sr-Cyrl-RS" b="1" dirty="0" smtClean="0">
                <a:solidFill>
                  <a:srgbClr val="FF0000"/>
                </a:solidFill>
              </a:rPr>
              <a:t>економској, социјалној </a:t>
            </a:r>
            <a:r>
              <a:rPr lang="sr-Cyrl-RS" b="1" dirty="0">
                <a:solidFill>
                  <a:srgbClr val="FF0000"/>
                </a:solidFill>
              </a:rPr>
              <a:t>и еколошкој, Спангенберг је 1995. </a:t>
            </a:r>
            <a:r>
              <a:rPr lang="sr-Cyrl-RS" b="1" dirty="0" smtClean="0">
                <a:solidFill>
                  <a:srgbClr val="FF0000"/>
                </a:solidFill>
              </a:rPr>
              <a:t>годи</a:t>
            </a:r>
            <a:r>
              <a:rPr lang="ru-RU" b="1" dirty="0" smtClean="0">
                <a:solidFill>
                  <a:srgbClr val="FF0000"/>
                </a:solidFill>
              </a:rPr>
              <a:t>не </a:t>
            </a:r>
            <a:r>
              <a:rPr lang="ru-RU" b="1" dirty="0">
                <a:solidFill>
                  <a:srgbClr val="FF0000"/>
                </a:solidFill>
              </a:rPr>
              <a:t>проширио и укључио институционалну димензију, као четврти стуб </a:t>
            </a:r>
            <a:r>
              <a:rPr lang="ru-RU" b="1" dirty="0" smtClean="0">
                <a:solidFill>
                  <a:srgbClr val="FF0000"/>
                </a:solidFill>
              </a:rPr>
              <a:t>одрживог </a:t>
            </a:r>
            <a:r>
              <a:rPr lang="ru-RU" b="1" dirty="0">
                <a:solidFill>
                  <a:srgbClr val="FF0000"/>
                </a:solidFill>
              </a:rPr>
              <a:t>развоја, и тако је настао модел „призма одрживости“ (Spangerberg, </a:t>
            </a:r>
            <a:r>
              <a:rPr lang="ru-RU" b="1" dirty="0" smtClean="0">
                <a:solidFill>
                  <a:srgbClr val="FF0000"/>
                </a:solidFill>
              </a:rPr>
              <a:t>2002. </a:t>
            </a:r>
            <a:r>
              <a:rPr lang="ru-RU" dirty="0"/>
              <a:t>Овај модел указује на то да између димензија одрживог развоја мора </a:t>
            </a:r>
            <a:r>
              <a:rPr lang="ru-RU" dirty="0" smtClean="0"/>
              <a:t>постојати </a:t>
            </a:r>
            <a:r>
              <a:rPr lang="ru-RU" dirty="0"/>
              <a:t>међусобна повезаност и усклађеност, а да институционални апарат треба </a:t>
            </a:r>
            <a:r>
              <a:rPr lang="ru-RU" dirty="0" smtClean="0"/>
              <a:t>да пружи </a:t>
            </a:r>
            <a:r>
              <a:rPr lang="ru-RU" dirty="0"/>
              <a:t>подршку </a:t>
            </a:r>
            <a:r>
              <a:rPr lang="ru-RU" dirty="0" smtClean="0"/>
              <a:t>у спровођењу </a:t>
            </a:r>
            <a:r>
              <a:rPr lang="ru-RU" dirty="0"/>
              <a:t>активности које се тичу осталих димензија </a:t>
            </a:r>
            <a:r>
              <a:rPr lang="ru-RU" dirty="0" smtClean="0"/>
              <a:t>одр-</a:t>
            </a:r>
            <a:r>
              <a:rPr lang="sr-Cyrl-RS" dirty="0" smtClean="0"/>
              <a:t>живог развоја.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sr-Cyrl-RS" dirty="0"/>
              <a:t>Развијене земље </a:t>
            </a:r>
            <a:r>
              <a:rPr lang="sr-Cyrl-RS" dirty="0" smtClean="0"/>
              <a:t>су </a:t>
            </a:r>
            <a:r>
              <a:rPr lang="ru-RU" dirty="0" smtClean="0"/>
              <a:t>у </a:t>
            </a:r>
            <a:r>
              <a:rPr lang="ru-RU" dirty="0"/>
              <a:t>први план стављале: глобалне проблеме животне средине, увођење </a:t>
            </a:r>
            <a:r>
              <a:rPr lang="ru-RU" dirty="0" smtClean="0"/>
              <a:t>принципа </a:t>
            </a:r>
            <a:r>
              <a:rPr lang="ru-RU" dirty="0"/>
              <a:t>„</a:t>
            </a:r>
            <a:r>
              <a:rPr lang="ru-RU" b="1" dirty="0">
                <a:solidFill>
                  <a:srgbClr val="FF0000"/>
                </a:solidFill>
              </a:rPr>
              <a:t>загађивач плаћа</a:t>
            </a:r>
            <a:r>
              <a:rPr lang="ru-RU" dirty="0"/>
              <a:t>“, увођење </a:t>
            </a:r>
            <a:r>
              <a:rPr lang="ru-RU" b="1" dirty="0">
                <a:solidFill>
                  <a:srgbClr val="FF0000"/>
                </a:solidFill>
              </a:rPr>
              <a:t>надокнаде штете као економских </a:t>
            </a:r>
            <a:r>
              <a:rPr lang="ru-RU" b="1" dirty="0" smtClean="0">
                <a:solidFill>
                  <a:srgbClr val="FF0000"/>
                </a:solidFill>
              </a:rPr>
              <a:t>инструмената </a:t>
            </a:r>
            <a:r>
              <a:rPr lang="ru-RU" b="1" dirty="0">
                <a:solidFill>
                  <a:srgbClr val="FF0000"/>
                </a:solidFill>
              </a:rPr>
              <a:t>заштите животне средине и процене утицаја на животну </a:t>
            </a:r>
            <a:r>
              <a:rPr lang="ru-RU" b="1" dirty="0" smtClean="0">
                <a:solidFill>
                  <a:srgbClr val="FF0000"/>
                </a:solidFill>
              </a:rPr>
              <a:t>средину</a:t>
            </a:r>
            <a:r>
              <a:rPr lang="ru-RU" dirty="0" smtClean="0"/>
              <a:t>. </a:t>
            </a:r>
            <a:r>
              <a:rPr lang="ru-RU" dirty="0"/>
              <a:t>Док су </a:t>
            </a:r>
            <a:r>
              <a:rPr lang="ru-RU" b="1" dirty="0"/>
              <a:t>северне земље највише пажње поклониле </a:t>
            </a:r>
            <a:r>
              <a:rPr lang="ru-RU" b="1" dirty="0" smtClean="0"/>
              <a:t>питањима </a:t>
            </a:r>
            <a:r>
              <a:rPr lang="ru-RU" b="1" dirty="0"/>
              <a:t>природне средине</a:t>
            </a:r>
            <a:r>
              <a:rPr lang="ru-RU" dirty="0"/>
              <a:t>, </a:t>
            </a:r>
            <a:r>
              <a:rPr lang="ru-RU" b="1" dirty="0"/>
              <a:t>земље југа акценат су ставиле на питања </a:t>
            </a:r>
            <a:r>
              <a:rPr lang="ru-RU" b="1" dirty="0" smtClean="0"/>
              <a:t>праведности</a:t>
            </a:r>
            <a:r>
              <a:rPr lang="ru-RU" dirty="0" smtClean="0"/>
              <a:t>.</a:t>
            </a:r>
            <a:r>
              <a:rPr lang="ru-RU" dirty="0"/>
              <a:t> Земље југа, дубоко погођене пропадањем илузија о </a:t>
            </a:r>
            <a:r>
              <a:rPr lang="ru-RU" dirty="0" smtClean="0"/>
              <a:t>развоју, захтевале </a:t>
            </a:r>
            <a:r>
              <a:rPr lang="ru-RU" dirty="0"/>
              <a:t>су даљу помоћ за </a:t>
            </a:r>
            <a:r>
              <a:rPr lang="ru-RU" dirty="0" smtClean="0"/>
              <a:t>развој.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ru-RU" dirty="0"/>
              <a:t>Комплекс питања око којих се водила велика расправа било је </a:t>
            </a:r>
            <a:r>
              <a:rPr lang="ru-RU" dirty="0" smtClean="0"/>
              <a:t>ограничавање </a:t>
            </a:r>
            <a:r>
              <a:rPr lang="ru-RU" dirty="0"/>
              <a:t>емисије гасова са ефектом стаклене баште, које са собом повлачи </a:t>
            </a:r>
            <a:r>
              <a:rPr lang="ru-RU" dirty="0" smtClean="0"/>
              <a:t>прерасподелу </a:t>
            </a:r>
            <a:r>
              <a:rPr lang="ru-RU" dirty="0"/>
              <a:t>у коришћењу енергије, што за многе земље у развоју представља </a:t>
            </a:r>
            <a:r>
              <a:rPr lang="ru-RU" dirty="0" smtClean="0"/>
              <a:t>опасност за </a:t>
            </a:r>
            <a:r>
              <a:rPr lang="ru-RU" dirty="0"/>
              <a:t>ограничавање развоја. Важно питање било је </a:t>
            </a:r>
            <a:r>
              <a:rPr lang="ru-RU" b="1" dirty="0">
                <a:solidFill>
                  <a:srgbClr val="FF0000"/>
                </a:solidFill>
              </a:rPr>
              <a:t>и разрешење конфликта </a:t>
            </a:r>
            <a:r>
              <a:rPr lang="ru-RU" b="1" dirty="0" smtClean="0">
                <a:solidFill>
                  <a:srgbClr val="FF0000"/>
                </a:solidFill>
              </a:rPr>
              <a:t>између </a:t>
            </a:r>
            <a:r>
              <a:rPr lang="ru-RU" b="1" dirty="0">
                <a:solidFill>
                  <a:srgbClr val="FF0000"/>
                </a:solidFill>
              </a:rPr>
              <a:t>обезбеђења суверенитета над природним ресурсима </a:t>
            </a:r>
            <a:r>
              <a:rPr lang="ru-RU" b="1" dirty="0" smtClean="0">
                <a:solidFill>
                  <a:srgbClr val="FF0000"/>
                </a:solidFill>
              </a:rPr>
              <a:t>и очување </a:t>
            </a:r>
            <a:r>
              <a:rPr lang="ru-RU" b="1" dirty="0">
                <a:solidFill>
                  <a:srgbClr val="FF0000"/>
                </a:solidFill>
              </a:rPr>
              <a:t>оних који </a:t>
            </a:r>
            <a:r>
              <a:rPr lang="ru-RU" b="1" dirty="0" smtClean="0">
                <a:solidFill>
                  <a:srgbClr val="FF0000"/>
                </a:solidFill>
              </a:rPr>
              <a:t>су од </a:t>
            </a:r>
            <a:r>
              <a:rPr lang="ru-RU" b="1" dirty="0">
                <a:solidFill>
                  <a:srgbClr val="FF0000"/>
                </a:solidFill>
              </a:rPr>
              <a:t>општег интереса (биодиверзитет, тропске шуме), уз омогућавање развоја </a:t>
            </a:r>
            <a:r>
              <a:rPr lang="ru-RU" b="1" dirty="0" smtClean="0">
                <a:solidFill>
                  <a:srgbClr val="FF0000"/>
                </a:solidFill>
              </a:rPr>
              <a:t>земаља </a:t>
            </a:r>
            <a:r>
              <a:rPr lang="ru-RU" b="1" dirty="0">
                <a:solidFill>
                  <a:srgbClr val="FF0000"/>
                </a:solidFill>
              </a:rPr>
              <a:t>у којима се они налазе. 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Приоритетна </a:t>
            </a:r>
            <a:r>
              <a:rPr lang="ru-RU" b="1" dirty="0">
                <a:solidFill>
                  <a:srgbClr val="FF0000"/>
                </a:solidFill>
              </a:rPr>
              <a:t>питања била су такође: </a:t>
            </a:r>
            <a:r>
              <a:rPr lang="ru-RU" b="1" dirty="0" smtClean="0">
                <a:solidFill>
                  <a:srgbClr val="FF0000"/>
                </a:solidFill>
              </a:rPr>
              <a:t>климатске промене</a:t>
            </a:r>
            <a:r>
              <a:rPr lang="ru-RU" b="1" dirty="0">
                <a:solidFill>
                  <a:srgbClr val="FF0000"/>
                </a:solidFill>
              </a:rPr>
              <a:t>, проблем оштећења озонског омотача, загађивање ваздуха, </a:t>
            </a:r>
            <a:r>
              <a:rPr lang="ru-RU" b="1" dirty="0" smtClean="0">
                <a:solidFill>
                  <a:srgbClr val="FF0000"/>
                </a:solidFill>
              </a:rPr>
              <a:t>нестајање</a:t>
            </a:r>
            <a:r>
              <a:rPr lang="sr-Latn-RS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шума</a:t>
            </a:r>
            <a:r>
              <a:rPr lang="ru-RU" b="1" dirty="0">
                <a:solidFill>
                  <a:srgbClr val="FF0000"/>
                </a:solidFill>
              </a:rPr>
              <a:t>, ширење пустиња, заштита океана, мора, рационално коришћење </a:t>
            </a:r>
            <a:r>
              <a:rPr lang="ru-RU" b="1" dirty="0" smtClean="0">
                <a:solidFill>
                  <a:srgbClr val="FF0000"/>
                </a:solidFill>
              </a:rPr>
              <a:t>њихових </a:t>
            </a:r>
            <a:r>
              <a:rPr lang="ru-RU" b="1" dirty="0">
                <a:solidFill>
                  <a:srgbClr val="FF0000"/>
                </a:solidFill>
              </a:rPr>
              <a:t>ресурса, заштита слатководних ресурса, управљање отпадом, посебно </a:t>
            </a:r>
            <a:r>
              <a:rPr lang="ru-RU" b="1" dirty="0" smtClean="0">
                <a:solidFill>
                  <a:srgbClr val="FF0000"/>
                </a:solidFill>
              </a:rPr>
              <a:t>опасним </a:t>
            </a:r>
            <a:r>
              <a:rPr lang="ru-RU" b="1" dirty="0">
                <a:solidFill>
                  <a:srgbClr val="FF0000"/>
                </a:solidFill>
              </a:rPr>
              <a:t>отпадом, спречавање илегалног преноса отровних и опасних </a:t>
            </a:r>
            <a:r>
              <a:rPr lang="ru-RU" b="1" dirty="0" smtClean="0">
                <a:solidFill>
                  <a:srgbClr val="FF0000"/>
                </a:solidFill>
              </a:rPr>
              <a:t>производа и </a:t>
            </a:r>
            <a:r>
              <a:rPr lang="ru-RU" b="1" dirty="0">
                <a:solidFill>
                  <a:srgbClr val="FF0000"/>
                </a:solidFill>
              </a:rPr>
              <a:t>отпада, еколошко одрживо управљање отровним </a:t>
            </a:r>
            <a:r>
              <a:rPr lang="ru-RU" b="1" dirty="0" smtClean="0">
                <a:solidFill>
                  <a:srgbClr val="FF0000"/>
                </a:solidFill>
              </a:rPr>
              <a:t>материјама</a:t>
            </a:r>
            <a:r>
              <a:rPr lang="ru-RU" b="1" dirty="0" smtClean="0"/>
              <a:t>.</a:t>
            </a:r>
            <a:endParaRPr lang="en-US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?????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1600" b="1" dirty="0">
                <a:solidFill>
                  <a:srgbClr val="FF0000"/>
                </a:solidFill>
              </a:rPr>
              <a:t>Прави успех Рија била је Агенда 21 која представља план акција у свим </a:t>
            </a:r>
            <a:r>
              <a:rPr lang="ru-RU" sz="1600" b="1" dirty="0" smtClean="0">
                <a:solidFill>
                  <a:srgbClr val="FF0000"/>
                </a:solidFill>
              </a:rPr>
              <a:t>подручјима </a:t>
            </a:r>
            <a:r>
              <a:rPr lang="ru-RU" sz="1600" b="1" dirty="0">
                <a:solidFill>
                  <a:srgbClr val="FF0000"/>
                </a:solidFill>
              </a:rPr>
              <a:t>релевантним за одрживи развој након одржавања Конференције </a:t>
            </a:r>
            <a:r>
              <a:rPr lang="ru-RU" sz="1600" b="1" dirty="0" smtClean="0">
                <a:solidFill>
                  <a:srgbClr val="FF0000"/>
                </a:solidFill>
              </a:rPr>
              <a:t>и током </a:t>
            </a:r>
            <a:r>
              <a:rPr lang="ru-RU" sz="1600" b="1" dirty="0">
                <a:solidFill>
                  <a:srgbClr val="FF0000"/>
                </a:solidFill>
              </a:rPr>
              <a:t>21. века</a:t>
            </a:r>
            <a:r>
              <a:rPr lang="ru-RU" sz="1600" dirty="0" smtClean="0"/>
              <a:t>. </a:t>
            </a:r>
            <a:r>
              <a:rPr lang="ru-RU" sz="1600" dirty="0"/>
              <a:t>Она полази од констатације да се </a:t>
            </a:r>
            <a:r>
              <a:rPr lang="ru-RU" sz="1600" dirty="0" smtClean="0"/>
              <a:t>човечанство </a:t>
            </a:r>
            <a:r>
              <a:rPr lang="ru-RU" sz="1600" dirty="0"/>
              <a:t>налази </a:t>
            </a:r>
            <a:r>
              <a:rPr lang="ru-RU" sz="1600" b="1" dirty="0"/>
              <a:t>у </a:t>
            </a:r>
            <a:r>
              <a:rPr lang="ru-RU" sz="1600" b="1" dirty="0">
                <a:solidFill>
                  <a:srgbClr val="FF0000"/>
                </a:solidFill>
              </a:rPr>
              <a:t>критичној фази развоја</a:t>
            </a:r>
            <a:r>
              <a:rPr lang="ru-RU" sz="1600" dirty="0"/>
              <a:t>, која ће, ако се настави </a:t>
            </a:r>
            <a:r>
              <a:rPr lang="ru-RU" sz="1600" dirty="0" smtClean="0"/>
              <a:t>постојећим трендом</a:t>
            </a:r>
            <a:r>
              <a:rPr lang="ru-RU" sz="1600" dirty="0"/>
              <a:t>, за последицу имати повећање разлика у нивоу развијености </a:t>
            </a:r>
            <a:r>
              <a:rPr lang="ru-RU" sz="1600" dirty="0" smtClean="0"/>
              <a:t>земаља, неконтролисан </a:t>
            </a:r>
            <a:r>
              <a:rPr lang="ru-RU" sz="1600" dirty="0"/>
              <a:t>раст становништва, глад, болести, угрожавање животне </a:t>
            </a:r>
            <a:r>
              <a:rPr lang="ru-RU" sz="1600" dirty="0" smtClean="0"/>
              <a:t>средине</a:t>
            </a:r>
            <a:r>
              <a:rPr lang="ru-RU" sz="1600" dirty="0"/>
              <a:t>, или ће, мењањем развојне политике, унапређивати животни стандард за </a:t>
            </a:r>
            <a:r>
              <a:rPr lang="ru-RU" sz="1600" dirty="0" smtClean="0"/>
              <a:t>све, </a:t>
            </a:r>
            <a:r>
              <a:rPr lang="ru-RU" sz="1600" b="1" dirty="0" smtClean="0">
                <a:solidFill>
                  <a:srgbClr val="FF0000"/>
                </a:solidFill>
              </a:rPr>
              <a:t>водити </a:t>
            </a:r>
            <a:r>
              <a:rPr lang="ru-RU" sz="1600" b="1" dirty="0">
                <a:solidFill>
                  <a:srgbClr val="FF0000"/>
                </a:solidFill>
              </a:rPr>
              <a:t>рачуна да развој садашњих генерација омогући безбеднију и бољу </a:t>
            </a:r>
            <a:r>
              <a:rPr lang="ru-RU" sz="1600" b="1" dirty="0" smtClean="0">
                <a:solidFill>
                  <a:srgbClr val="FF0000"/>
                </a:solidFill>
              </a:rPr>
              <a:t>будућност </a:t>
            </a:r>
            <a:r>
              <a:rPr lang="ru-RU" sz="1600" b="1" dirty="0">
                <a:solidFill>
                  <a:srgbClr val="FF0000"/>
                </a:solidFill>
              </a:rPr>
              <a:t>генерацијама које долазе</a:t>
            </a:r>
            <a:r>
              <a:rPr lang="ru-RU" sz="1600" dirty="0"/>
              <a:t>. </a:t>
            </a:r>
            <a:endParaRPr lang="sr-Latn-RS" sz="1600" dirty="0" smtClean="0"/>
          </a:p>
          <a:p>
            <a:pPr algn="just"/>
            <a:r>
              <a:rPr lang="ru-RU" sz="1600" dirty="0" smtClean="0"/>
              <a:t>Она </a:t>
            </a:r>
            <a:r>
              <a:rPr lang="ru-RU" sz="1600" dirty="0"/>
              <a:t>одражава глобални консензус и високи степен политичке </a:t>
            </a:r>
            <a:r>
              <a:rPr lang="ru-RU" sz="1600" dirty="0" smtClean="0"/>
              <a:t>сагласности </a:t>
            </a:r>
            <a:r>
              <a:rPr lang="ru-RU" sz="1600" dirty="0"/>
              <a:t>о </a:t>
            </a:r>
            <a:r>
              <a:rPr lang="ru-RU" sz="1600" b="1" dirty="0"/>
              <a:t>неодвојивости развоја и животне средине</a:t>
            </a:r>
            <a:r>
              <a:rPr lang="ru-RU" sz="1600" dirty="0"/>
              <a:t>. </a:t>
            </a:r>
            <a:r>
              <a:rPr lang="ru-RU" sz="1600" b="1" dirty="0">
                <a:solidFill>
                  <a:srgbClr val="FF0000"/>
                </a:solidFill>
              </a:rPr>
              <a:t>За њено остваривање </a:t>
            </a:r>
            <a:r>
              <a:rPr lang="ru-RU" sz="1600" b="1" dirty="0" smtClean="0">
                <a:solidFill>
                  <a:srgbClr val="FF0000"/>
                </a:solidFill>
              </a:rPr>
              <a:t>су најодговорније </a:t>
            </a:r>
            <a:r>
              <a:rPr lang="ru-RU" sz="1600" b="1" dirty="0">
                <a:solidFill>
                  <a:srgbClr val="FF0000"/>
                </a:solidFill>
              </a:rPr>
              <a:t>владе, а од приоритетног значаја су: националне стратегије, </a:t>
            </a:r>
            <a:r>
              <a:rPr lang="ru-RU" sz="1600" b="1" dirty="0" smtClean="0">
                <a:solidFill>
                  <a:srgbClr val="FF0000"/>
                </a:solidFill>
              </a:rPr>
              <a:t>политике</a:t>
            </a:r>
            <a:r>
              <a:rPr lang="ru-RU" sz="1600" b="1" dirty="0">
                <a:solidFill>
                  <a:srgbClr val="FF0000"/>
                </a:solidFill>
              </a:rPr>
              <a:t>, планови и програми. </a:t>
            </a:r>
            <a:r>
              <a:rPr lang="ru-RU" sz="1600" dirty="0"/>
              <a:t>Међународна сарадња и систем УН имаће </a:t>
            </a:r>
            <a:r>
              <a:rPr lang="ru-RU" sz="1600" dirty="0" smtClean="0"/>
              <a:t>кључну </a:t>
            </a:r>
            <a:r>
              <a:rPr lang="sr-Cyrl-RS" sz="1600" dirty="0" smtClean="0"/>
              <a:t>улогу </a:t>
            </a:r>
            <a:r>
              <a:rPr lang="sr-Cyrl-RS" sz="1600" dirty="0"/>
              <a:t>у њеном остваривању</a:t>
            </a:r>
            <a:r>
              <a:rPr lang="sr-Cyrl-RS" sz="1600" dirty="0" smtClean="0"/>
              <a:t>.</a:t>
            </a:r>
            <a:r>
              <a:rPr lang="ru-RU" sz="1600" dirty="0"/>
              <a:t> Агенда 21 је подељена у четири дела </a:t>
            </a:r>
            <a:r>
              <a:rPr lang="ru-RU" sz="1600" dirty="0" smtClean="0"/>
              <a:t>иразрађена </a:t>
            </a:r>
            <a:r>
              <a:rPr lang="ru-RU" sz="1600" dirty="0"/>
              <a:t>кроз 40 поглавља. Први део обухвата преамбулу и социјална и </a:t>
            </a:r>
            <a:r>
              <a:rPr lang="ru-RU" sz="1600" dirty="0" smtClean="0"/>
              <a:t>еко-номска </a:t>
            </a:r>
            <a:r>
              <a:rPr lang="ru-RU" sz="1600" dirty="0"/>
              <a:t>питања. Други део обрађује заштиту и управљање ресурсима за </a:t>
            </a:r>
            <a:r>
              <a:rPr lang="ru-RU" sz="1600" dirty="0" smtClean="0"/>
              <a:t>развој.</a:t>
            </a:r>
            <a:endParaRPr lang="en-US" sz="16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ru-RU" b="1" dirty="0"/>
              <a:t>Конвенцију о промени климе </a:t>
            </a:r>
            <a:r>
              <a:rPr lang="ru-RU" dirty="0"/>
              <a:t>потписале су 154 земље, међу њима и СР </a:t>
            </a:r>
            <a:r>
              <a:rPr lang="ru-RU" dirty="0" smtClean="0"/>
              <a:t>Југославија</a:t>
            </a:r>
            <a:r>
              <a:rPr lang="ru-RU" dirty="0"/>
              <a:t>. Конвенција се доноси са циљем да обезбеди стабилизацију </a:t>
            </a:r>
            <a:r>
              <a:rPr lang="ru-RU" b="1" dirty="0" smtClean="0">
                <a:solidFill>
                  <a:srgbClr val="FF0000"/>
                </a:solidFill>
              </a:rPr>
              <a:t>концентрације </a:t>
            </a:r>
            <a:r>
              <a:rPr lang="ru-RU" b="1" dirty="0">
                <a:solidFill>
                  <a:srgbClr val="FF0000"/>
                </a:solidFill>
              </a:rPr>
              <a:t>гасова са ефектом стаклене баште </a:t>
            </a:r>
            <a:r>
              <a:rPr lang="ru-RU" dirty="0"/>
              <a:t>у атмосфери на нивоу који би </a:t>
            </a:r>
            <a:r>
              <a:rPr lang="ru-RU" dirty="0" smtClean="0"/>
              <a:t>спречио опасне    антропогене </a:t>
            </a:r>
            <a:r>
              <a:rPr lang="ru-RU" dirty="0"/>
              <a:t>утицаје на климатски систем, односно да се смањи </a:t>
            </a:r>
            <a:r>
              <a:rPr lang="ru-RU" dirty="0" smtClean="0"/>
              <a:t>брзина </a:t>
            </a:r>
            <a:r>
              <a:rPr lang="ru-RU" dirty="0"/>
              <a:t>загревања атмосфере и тиме обезбеде услови природним екосистемима </a:t>
            </a:r>
            <a:r>
              <a:rPr lang="ru-RU" dirty="0" smtClean="0"/>
              <a:t>да се </a:t>
            </a:r>
            <a:r>
              <a:rPr lang="ru-RU" dirty="0"/>
              <a:t>адаптирају на климатске промене, затим да се спрече неповољни утицаји </a:t>
            </a:r>
            <a:r>
              <a:rPr lang="ru-RU" dirty="0" smtClean="0"/>
              <a:t>на производњу </a:t>
            </a:r>
            <a:r>
              <a:rPr lang="ru-RU" dirty="0"/>
              <a:t>хране и обезбеди стабилност будућег економског </a:t>
            </a:r>
            <a:r>
              <a:rPr lang="ru-RU" dirty="0" smtClean="0"/>
              <a:t>развоја.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800" b="1" dirty="0"/>
              <a:t>Конвенцију о биолошкој разноврсности потписале су 153 земље</a:t>
            </a:r>
            <a:r>
              <a:rPr lang="ru-RU" sz="1800" dirty="0"/>
              <a:t>, међу </a:t>
            </a:r>
            <a:r>
              <a:rPr lang="ru-RU" sz="1800" dirty="0" smtClean="0"/>
              <a:t>који- ма </a:t>
            </a:r>
            <a:r>
              <a:rPr lang="ru-RU" sz="1800" dirty="0"/>
              <a:t>и СР Југославија. Конвенција је усвојена у циљу што бољег очувања </a:t>
            </a:r>
            <a:r>
              <a:rPr lang="ru-RU" sz="1800" dirty="0" smtClean="0"/>
              <a:t>биолошке </a:t>
            </a:r>
            <a:r>
              <a:rPr lang="ru-RU" sz="1800" dirty="0"/>
              <a:t>разноврсности у корист садашњих и будућих генерација и обезбеђивања што </a:t>
            </a:r>
            <a:r>
              <a:rPr lang="ru-RU" sz="1800" dirty="0" smtClean="0"/>
              <a:t>праведније </a:t>
            </a:r>
            <a:r>
              <a:rPr lang="ru-RU" sz="1800" dirty="0"/>
              <a:t>и равномерније дистрибуције користи од биотехнологија које се </a:t>
            </a:r>
            <a:r>
              <a:rPr lang="ru-RU" sz="1800" dirty="0" smtClean="0"/>
              <a:t>развијају </a:t>
            </a:r>
            <a:r>
              <a:rPr lang="ru-RU" sz="1800" dirty="0"/>
              <a:t>захваљујући заштити еколошке разноврсности. Основни принципи на </a:t>
            </a:r>
            <a:r>
              <a:rPr lang="ru-RU" sz="1800" dirty="0" smtClean="0"/>
              <a:t>којима се </a:t>
            </a:r>
            <a:r>
              <a:rPr lang="ru-RU" sz="1800" dirty="0"/>
              <a:t>заснива Конвенција о биолошкој разноврсности јесу: </a:t>
            </a:r>
            <a:r>
              <a:rPr lang="ru-RU" sz="1800" b="1" dirty="0"/>
              <a:t>очување биолошке </a:t>
            </a:r>
            <a:r>
              <a:rPr lang="ru-RU" sz="1800" b="1" dirty="0" smtClean="0"/>
              <a:t>разноврсности</a:t>
            </a:r>
            <a:r>
              <a:rPr lang="ru-RU" sz="1800" b="1" dirty="0"/>
              <a:t>, одрживо коришћење његових компоненти (биолошких </a:t>
            </a:r>
            <a:r>
              <a:rPr lang="ru-RU" sz="1800" b="1" dirty="0" smtClean="0"/>
              <a:t>ресурса) и </a:t>
            </a:r>
            <a:r>
              <a:rPr lang="ru-RU" sz="1800" b="1" dirty="0"/>
              <a:t>приступ и праведна подела добити које проистичу од коришћења </a:t>
            </a:r>
            <a:r>
              <a:rPr lang="ru-RU" sz="1800" b="1" dirty="0" smtClean="0"/>
              <a:t>генетичких </a:t>
            </a:r>
            <a:r>
              <a:rPr lang="ru-RU" sz="1800" b="1" dirty="0"/>
              <a:t>ресурса. </a:t>
            </a:r>
            <a:endParaRPr lang="sr-Latn-RS" sz="1800" b="1" dirty="0" smtClean="0"/>
          </a:p>
          <a:p>
            <a:pPr algn="just"/>
            <a:r>
              <a:rPr lang="ru-RU" sz="1800" dirty="0" smtClean="0"/>
              <a:t>Основна </a:t>
            </a:r>
            <a:r>
              <a:rPr lang="ru-RU" sz="1800" dirty="0"/>
              <a:t>порука коју у себи носи Конференција у Рију јесте „</a:t>
            </a:r>
            <a:r>
              <a:rPr lang="ru-RU" sz="1800" dirty="0" smtClean="0"/>
              <a:t>еко- системски </a:t>
            </a:r>
            <a:r>
              <a:rPr lang="ru-RU" sz="1800" dirty="0"/>
              <a:t>приступ“, односно препознавање чињенице да је </a:t>
            </a:r>
            <a:r>
              <a:rPr lang="ru-RU" sz="1800" b="1" dirty="0"/>
              <a:t>наш однос </a:t>
            </a:r>
            <a:r>
              <a:rPr lang="ru-RU" sz="1800" b="1" dirty="0" smtClean="0"/>
              <a:t>према свим </a:t>
            </a:r>
            <a:r>
              <a:rPr lang="ru-RU" sz="1800" b="1" dirty="0"/>
              <a:t>осталим живим организмима на планети дубоко интерактиван </a:t>
            </a:r>
            <a:r>
              <a:rPr lang="ru-RU" sz="1800" dirty="0"/>
              <a:t>и да ће </a:t>
            </a:r>
            <a:r>
              <a:rPr lang="ru-RU" sz="1800" dirty="0" smtClean="0"/>
              <a:t>се све </a:t>
            </a:r>
            <a:r>
              <a:rPr lang="ru-RU" sz="1800" dirty="0"/>
              <a:t>што чинимо у односу на природу манифестовати у повратној </a:t>
            </a:r>
            <a:r>
              <a:rPr lang="ru-RU" sz="1800" dirty="0" smtClean="0"/>
              <a:t>способности</a:t>
            </a:r>
            <a:r>
              <a:rPr lang="sr-Latn-RS" sz="1800" dirty="0" smtClean="0"/>
              <a:t> </a:t>
            </a:r>
            <a:r>
              <a:rPr lang="ru-RU" sz="1800" dirty="0" smtClean="0"/>
              <a:t>природе </a:t>
            </a:r>
            <a:r>
              <a:rPr lang="ru-RU" sz="1800" dirty="0"/>
              <a:t>да задовољи наше садашње и будуће потребе</a:t>
            </a:r>
            <a:endParaRPr lang="en-US" sz="18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ru-RU" dirty="0"/>
              <a:t>Принципи о управљању, заштити и одрживом развоју свих типова </a:t>
            </a:r>
            <a:r>
              <a:rPr lang="ru-RU" dirty="0" smtClean="0"/>
              <a:t>шума дати </a:t>
            </a:r>
            <a:r>
              <a:rPr lang="ru-RU" dirty="0"/>
              <a:t>су у документу којим је питање шума везано за </a:t>
            </a:r>
            <a:r>
              <a:rPr lang="ru-RU" dirty="0" smtClean="0"/>
              <a:t>заштиту животне </a:t>
            </a:r>
            <a:r>
              <a:rPr lang="ru-RU" dirty="0"/>
              <a:t>средине </a:t>
            </a:r>
            <a:r>
              <a:rPr lang="ru-RU" dirty="0" smtClean="0"/>
              <a:t>иразвој</a:t>
            </a:r>
            <a:r>
              <a:rPr lang="ru-RU" dirty="0"/>
              <a:t>, укључујући право на друштвено-економски развој држава богатих </a:t>
            </a:r>
            <a:r>
              <a:rPr lang="ru-RU" dirty="0" smtClean="0"/>
              <a:t>шумама</a:t>
            </a:r>
            <a:r>
              <a:rPr lang="ru-RU" dirty="0"/>
              <a:t>, али на одрживи начин. </a:t>
            </a:r>
            <a:endParaRPr lang="ru-RU" dirty="0" smtClean="0"/>
          </a:p>
          <a:p>
            <a:pPr algn="just"/>
            <a:r>
              <a:rPr lang="ru-RU" b="1" dirty="0" smtClean="0"/>
              <a:t>Основни </a:t>
            </a:r>
            <a:r>
              <a:rPr lang="ru-RU" b="1" dirty="0"/>
              <a:t>циљ ових принципа јесте да допринесу </a:t>
            </a:r>
            <a:r>
              <a:rPr lang="ru-RU" b="1" dirty="0" smtClean="0"/>
              <a:t>управљању</a:t>
            </a:r>
            <a:r>
              <a:rPr lang="ru-RU" b="1" dirty="0"/>
              <a:t>, заштити и одрживом развоју шума и да обезбеде њихово </a:t>
            </a:r>
            <a:r>
              <a:rPr lang="ru-RU" b="1" dirty="0" smtClean="0"/>
              <a:t>вишенаменско и комплементарно </a:t>
            </a:r>
            <a:r>
              <a:rPr lang="ru-RU" b="1" dirty="0"/>
              <a:t>коришћење, укључујући и традиционалне </a:t>
            </a:r>
            <a:r>
              <a:rPr lang="ru-RU" b="1" dirty="0" smtClean="0"/>
              <a:t>начине</a:t>
            </a:r>
            <a:r>
              <a:rPr lang="ru-RU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b="1" dirty="0" smtClean="0"/>
              <a:t>Миленијумска декларација, 2000</a:t>
            </a:r>
            <a:r>
              <a:rPr lang="sr-Cyrl-RS" dirty="0" smtClean="0"/>
              <a:t>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algn="just"/>
            <a:r>
              <a:rPr lang="ru-RU" dirty="0"/>
              <a:t>Државе чланице УН обавезале су се да </a:t>
            </a:r>
            <a:r>
              <a:rPr lang="ru-RU" dirty="0" smtClean="0"/>
              <a:t>ће до </a:t>
            </a:r>
            <a:r>
              <a:rPr lang="ru-RU" dirty="0"/>
              <a:t>2015. године учинити максимум у испуњавању осам кључних развојних </a:t>
            </a:r>
            <a:r>
              <a:rPr lang="ru-RU" dirty="0" smtClean="0"/>
              <a:t>циљева </a:t>
            </a:r>
            <a:r>
              <a:rPr lang="ru-RU" dirty="0"/>
              <a:t>у задатим роковима или се барем значајно приближити њиховом </a:t>
            </a:r>
            <a:r>
              <a:rPr lang="ru-RU" dirty="0" smtClean="0"/>
              <a:t>постизању</a:t>
            </a:r>
            <a:r>
              <a:rPr lang="ru-RU" dirty="0"/>
              <a:t>. Миленијумски циљеви развоја истакнути у Миленијумској </a:t>
            </a:r>
            <a:r>
              <a:rPr lang="ru-RU" dirty="0" smtClean="0"/>
              <a:t>декларацији</a:t>
            </a:r>
            <a:r>
              <a:rPr lang="sr-Latn-RS" dirty="0" smtClean="0"/>
              <a:t> </a:t>
            </a:r>
            <a:r>
              <a:rPr lang="ru-RU" dirty="0" smtClean="0"/>
              <a:t>јесу</a:t>
            </a:r>
            <a:r>
              <a:rPr lang="ru-RU" dirty="0"/>
              <a:t>: </a:t>
            </a:r>
            <a:endParaRPr lang="ru-RU" dirty="0" smtClean="0"/>
          </a:p>
          <a:p>
            <a:pPr algn="just"/>
            <a:r>
              <a:rPr lang="ru-RU" dirty="0" smtClean="0"/>
              <a:t>1</a:t>
            </a:r>
            <a:r>
              <a:rPr lang="ru-RU" dirty="0"/>
              <a:t>. Искоренити екстремно сиромаштво и глад; </a:t>
            </a:r>
            <a:endParaRPr lang="ru-RU" dirty="0" smtClean="0"/>
          </a:p>
          <a:p>
            <a:pPr algn="just"/>
            <a:r>
              <a:rPr lang="ru-RU" dirty="0" smtClean="0"/>
              <a:t>2</a:t>
            </a:r>
            <a:r>
              <a:rPr lang="ru-RU" dirty="0"/>
              <a:t>. Осигурати </a:t>
            </a:r>
            <a:r>
              <a:rPr lang="ru-RU" dirty="0" smtClean="0"/>
              <a:t>универзално основно </a:t>
            </a:r>
            <a:r>
              <a:rPr lang="ru-RU" dirty="0"/>
              <a:t>образовање; </a:t>
            </a:r>
            <a:endParaRPr lang="ru-RU" dirty="0" smtClean="0"/>
          </a:p>
          <a:p>
            <a:pPr algn="just"/>
            <a:r>
              <a:rPr lang="ru-RU" dirty="0" smtClean="0"/>
              <a:t>3</a:t>
            </a:r>
            <a:r>
              <a:rPr lang="ru-RU" dirty="0"/>
              <a:t>. Промовисати равноправност полова и оснажити жене;</a:t>
            </a:r>
          </a:p>
          <a:p>
            <a:pPr algn="just"/>
            <a:r>
              <a:rPr lang="ru-RU" dirty="0"/>
              <a:t>4. Смањити стопу смртности деце; </a:t>
            </a:r>
            <a:endParaRPr lang="ru-RU" dirty="0" smtClean="0"/>
          </a:p>
          <a:p>
            <a:pPr algn="just"/>
            <a:r>
              <a:rPr lang="ru-RU" dirty="0" smtClean="0"/>
              <a:t>5</a:t>
            </a:r>
            <a:r>
              <a:rPr lang="ru-RU" dirty="0"/>
              <a:t>. Побољшати здравље </a:t>
            </a:r>
            <a:r>
              <a:rPr lang="ru-RU" dirty="0" smtClean="0"/>
              <a:t>мајки; </a:t>
            </a:r>
          </a:p>
          <a:p>
            <a:pPr algn="just"/>
            <a:r>
              <a:rPr lang="ru-RU" dirty="0" smtClean="0"/>
              <a:t>6</a:t>
            </a:r>
            <a:r>
              <a:rPr lang="ru-RU" dirty="0"/>
              <a:t>. Борити </a:t>
            </a:r>
            <a:r>
              <a:rPr lang="ru-RU" dirty="0" smtClean="0"/>
              <a:t>се против </a:t>
            </a:r>
            <a:r>
              <a:rPr lang="ru-RU" dirty="0"/>
              <a:t>ХИВ/АИДС, маларије и других болести; </a:t>
            </a:r>
            <a:endParaRPr lang="ru-RU" dirty="0" smtClean="0"/>
          </a:p>
          <a:p>
            <a:pPr algn="just"/>
            <a:r>
              <a:rPr lang="ru-RU" dirty="0" smtClean="0"/>
              <a:t>7</a:t>
            </a:r>
            <a:r>
              <a:rPr lang="ru-RU" b="1" dirty="0">
                <a:solidFill>
                  <a:srgbClr val="FF0000"/>
                </a:solidFill>
              </a:rPr>
              <a:t>. Осигурати одрживост </a:t>
            </a:r>
            <a:r>
              <a:rPr lang="ru-RU" b="1" dirty="0" smtClean="0">
                <a:solidFill>
                  <a:srgbClr val="FF0000"/>
                </a:solidFill>
              </a:rPr>
              <a:t>животне </a:t>
            </a:r>
            <a:r>
              <a:rPr lang="ru-RU" b="1" dirty="0">
                <a:solidFill>
                  <a:srgbClr val="FF0000"/>
                </a:solidFill>
              </a:rPr>
              <a:t>средине</a:t>
            </a:r>
            <a:r>
              <a:rPr lang="ru-RU" dirty="0"/>
              <a:t>; </a:t>
            </a:r>
            <a:endParaRPr lang="ru-RU" dirty="0" smtClean="0"/>
          </a:p>
          <a:p>
            <a:pPr algn="just"/>
            <a:r>
              <a:rPr lang="ru-RU" dirty="0" smtClean="0"/>
              <a:t>8</a:t>
            </a:r>
            <a:r>
              <a:rPr lang="ru-RU" dirty="0"/>
              <a:t>. Развити глобално партнерство за развој. </a:t>
            </a:r>
            <a:endParaRPr lang="ru-RU" dirty="0" smtClean="0"/>
          </a:p>
          <a:p>
            <a:pPr algn="just"/>
            <a:r>
              <a:rPr lang="ru-RU" dirty="0" smtClean="0"/>
              <a:t>Оно </a:t>
            </a:r>
            <a:r>
              <a:rPr lang="ru-RU" dirty="0"/>
              <a:t>што је </a:t>
            </a:r>
            <a:r>
              <a:rPr lang="ru-RU" dirty="0" smtClean="0"/>
              <a:t>недостајало </a:t>
            </a:r>
            <a:r>
              <a:rPr lang="ru-RU" dirty="0"/>
              <a:t>у креирању политике будућег развоја, засноване на остварењу циљева </a:t>
            </a:r>
            <a:r>
              <a:rPr lang="ru-RU" dirty="0" smtClean="0"/>
              <a:t>ове декларације</a:t>
            </a:r>
            <a:r>
              <a:rPr lang="ru-RU" dirty="0"/>
              <a:t>, било је располагање квантитативним показатељима стања </a:t>
            </a:r>
            <a:r>
              <a:rPr lang="ru-RU" dirty="0" smtClean="0"/>
              <a:t>животне </a:t>
            </a:r>
            <a:r>
              <a:rPr lang="ru-RU" dirty="0"/>
              <a:t>средине. То је био повод да се исте (2000) године објави </a:t>
            </a:r>
            <a:r>
              <a:rPr lang="ru-RU" i="1" dirty="0"/>
              <a:t>Индекс </a:t>
            </a:r>
            <a:r>
              <a:rPr lang="ru-RU" i="1" dirty="0" smtClean="0"/>
              <a:t>одрживости</a:t>
            </a:r>
            <a:r>
              <a:rPr lang="sr-Latn-RS" i="1" dirty="0" smtClean="0"/>
              <a:t> </a:t>
            </a:r>
            <a:r>
              <a:rPr lang="sr-Cyrl-RS" i="1" dirty="0" smtClean="0"/>
              <a:t>животне </a:t>
            </a:r>
            <a:r>
              <a:rPr lang="sr-Cyrl-RS" i="1" dirty="0"/>
              <a:t>средине (</a:t>
            </a:r>
            <a:r>
              <a:rPr lang="en-US" i="1" dirty="0"/>
              <a:t>Environmental Sustainability Index – ESI) </a:t>
            </a:r>
            <a:r>
              <a:rPr lang="sr-Cyrl-RS" i="1" dirty="0"/>
              <a:t>чији је циљ да </a:t>
            </a:r>
            <a:r>
              <a:rPr lang="sr-Cyrl-RS" i="1" dirty="0" smtClean="0"/>
              <a:t>допри</a:t>
            </a:r>
            <a:r>
              <a:rPr lang="ru-RU" dirty="0" smtClean="0"/>
              <a:t>несе </a:t>
            </a:r>
            <a:r>
              <a:rPr lang="ru-RU" dirty="0"/>
              <a:t>квалитетнијем креирању будућих стратегија и планова развоја</a:t>
            </a:r>
            <a:r>
              <a:rPr lang="ru-RU" dirty="0" smtClean="0"/>
              <a:t>.</a:t>
            </a:r>
            <a:endParaRPr lang="sr-Latn-RS" dirty="0" smtClean="0"/>
          </a:p>
          <a:p>
            <a:r>
              <a:rPr lang="ru-RU" b="1" dirty="0" smtClean="0"/>
              <a:t>Дакле, одрживи развој постао је основни принцип развоја у све више делатности и организација – од локалног до државног и глобалног нивоа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Уочи самита у Јоханезбургу, организација УН за храну и пољопривреду</a:t>
            </a:r>
            <a:r>
              <a:rPr lang="sr-Latn-RS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(FAO) саопштила је да тај циљ вероватно неће бити остварен до 2030. године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b="1" dirty="0" smtClean="0"/>
              <a:t>СВЕТСКИ САМИТ О ОДРЖИВОМ</a:t>
            </a:r>
            <a:br>
              <a:rPr lang="sr-Cyrl-RS" b="1" dirty="0" smtClean="0"/>
            </a:br>
            <a:r>
              <a:rPr lang="sr-Cyrl-RS" b="1" dirty="0" smtClean="0"/>
              <a:t>РАЗВОЈУ, 2002</a:t>
            </a:r>
            <a:r>
              <a:rPr lang="sr-Latn-RS" b="1" dirty="0" smtClean="0"/>
              <a:t>.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sr-Cyrl-RS" b="1" dirty="0" smtClean="0"/>
              <a:t>2002. године у Јоханезбургу у Јужној Африци (</a:t>
            </a:r>
            <a:r>
              <a:rPr lang="en-US" b="1" i="1" dirty="0" smtClean="0"/>
              <a:t>World Summit on Sustainable</a:t>
            </a:r>
            <a:r>
              <a:rPr lang="sr-Cyrl-RS" b="1" i="1" dirty="0" smtClean="0"/>
              <a:t> </a:t>
            </a:r>
            <a:r>
              <a:rPr lang="en-US" b="1" i="1" dirty="0" smtClean="0"/>
              <a:t>Development – WSSD</a:t>
            </a:r>
            <a:r>
              <a:rPr lang="sr-Latn-RS" b="1" i="1" dirty="0" smtClean="0"/>
              <a:t>;</a:t>
            </a:r>
          </a:p>
          <a:p>
            <a:r>
              <a:rPr lang="sr-Cyrl-RS" b="1" dirty="0" smtClean="0">
                <a:solidFill>
                  <a:srgbClr val="FF0000"/>
                </a:solidFill>
              </a:rPr>
              <a:t>ЧИЊЕНИЦЕ:</a:t>
            </a:r>
          </a:p>
          <a:p>
            <a:pPr algn="just"/>
            <a:r>
              <a:rPr lang="ru-RU" dirty="0" smtClean="0"/>
              <a:t>20% људи на планети има приступ чистој води; 1.2 милијарде светског становништва је жедно или потенцијално болесно; 2.4 милијарде живи без санитарија, а 2.2 милиона људи умире сваке године због дијареје, колере и других болести узрокованих загађеном водом. Разлога за забринутост има превише, јер јепрошло пуних десет година од самита у Рију, мало договора је реализовало, астање на планети се знатно погоршало. </a:t>
            </a:r>
            <a:r>
              <a:rPr lang="ru-RU" b="1" dirty="0" smtClean="0">
                <a:solidFill>
                  <a:srgbClr val="FF0000"/>
                </a:solidFill>
              </a:rPr>
              <a:t>Природни ресурси троше се 20% брже</a:t>
            </a:r>
            <a:r>
              <a:rPr lang="sr-Latn-RS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него што се могу обновити, а на крају пете деценије 21. века разлика у брзини</a:t>
            </a:r>
            <a:r>
              <a:rPr lang="sr-Latn-RS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трошења и обнављања достићи ће чак 220%.</a:t>
            </a:r>
          </a:p>
          <a:p>
            <a:pPr algn="just"/>
            <a:r>
              <a:rPr lang="sr-Cyrl-RS" dirty="0" smtClean="0"/>
              <a:t>усвојен</a:t>
            </a:r>
            <a:r>
              <a:rPr lang="en-US" dirty="0" smtClean="0"/>
              <a:t>a je </a:t>
            </a:r>
            <a:r>
              <a:rPr lang="sr-Cyrl-RS" dirty="0" smtClean="0"/>
              <a:t>Политичка декларација (Декларација из Јоханезбурга)- </a:t>
            </a:r>
            <a:r>
              <a:rPr lang="ru-RU" dirty="0" smtClean="0"/>
              <a:t>заштиту у управљању природним ресурсима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Једно од централних питања у Јоханезбургу била је </a:t>
            </a:r>
            <a:r>
              <a:rPr lang="ru-RU" b="1" dirty="0" smtClean="0">
                <a:solidFill>
                  <a:srgbClr val="FF0000"/>
                </a:solidFill>
              </a:rPr>
              <a:t>вода</a:t>
            </a:r>
            <a:r>
              <a:rPr lang="ru-RU" dirty="0" smtClean="0"/>
              <a:t> од које у потпуности зависи биолошки опстанак, као и предуслови за очување здравља и сузбијање болести, али и производња хране. Председник Програма УН за заштиту околине (УНЕП) Клаус Тепфер апеловао је на лидере и учеснике самита да </a:t>
            </a:r>
            <a:r>
              <a:rPr lang="ru-RU" b="1" dirty="0" smtClean="0">
                <a:solidFill>
                  <a:srgbClr val="FF0000"/>
                </a:solidFill>
              </a:rPr>
              <a:t>„растућу глобалну кризу воде</a:t>
            </a:r>
            <a:r>
              <a:rPr lang="ru-RU" dirty="0" smtClean="0"/>
              <a:t>“ почну да решавају одмах, јер државе нису почеле да реализују „Миленијумски циљ“ одређен пре две године. </a:t>
            </a:r>
            <a:r>
              <a:rPr lang="ru-RU" b="1" dirty="0" smtClean="0">
                <a:solidFill>
                  <a:srgbClr val="FF0000"/>
                </a:solidFill>
              </a:rPr>
              <a:t>До 2020. године, потрошња воде у свету порашће за 40%, а стручњаци УНЕП-а упозоравају да ће две трећине светске популације живети у потпуној несташици воде и са тог аспект</a:t>
            </a:r>
            <a:r>
              <a:rPr lang="sr-Cyrl-RS" b="1" dirty="0" smtClean="0">
                <a:solidFill>
                  <a:srgbClr val="FF0000"/>
                </a:solidFill>
              </a:rPr>
              <a:t>а биће „стресне земље”.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 smtClean="0"/>
              <a:t>A</a:t>
            </a:r>
            <a:r>
              <a:rPr lang="sr-Cyrl-RS" b="1" dirty="0" smtClean="0"/>
              <a:t>Л</a:t>
            </a:r>
            <a:r>
              <a:rPr lang="sr-Latn-RS" b="1" dirty="0" smtClean="0"/>
              <a:t>A</a:t>
            </a:r>
            <a:r>
              <a:rPr lang="sr-Cyrl-RS" b="1" dirty="0" smtClean="0"/>
              <a:t>РМАНТНЕ ЧИЊЕНИЦЕ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sr-Cyrl-RS" dirty="0" smtClean="0"/>
              <a:t>1. </a:t>
            </a:r>
            <a:r>
              <a:rPr lang="sr-Cyrl-RS" dirty="0"/>
              <a:t>убрзан </a:t>
            </a:r>
            <a:r>
              <a:rPr lang="sr-Cyrl-RS" dirty="0" smtClean="0"/>
              <a:t>научно-технолошки </a:t>
            </a:r>
            <a:r>
              <a:rPr lang="sr-Cyrl-RS" dirty="0"/>
              <a:t>развој</a:t>
            </a:r>
            <a:r>
              <a:rPr lang="sr-Cyrl-RS" dirty="0" smtClean="0"/>
              <a:t>,</a:t>
            </a:r>
          </a:p>
          <a:p>
            <a:r>
              <a:rPr lang="sr-Cyrl-RS" dirty="0" smtClean="0"/>
              <a:t>2. </a:t>
            </a:r>
            <a:r>
              <a:rPr lang="ru-RU" dirty="0"/>
              <a:t>примена нових и моћних извора </a:t>
            </a:r>
            <a:r>
              <a:rPr lang="ru-RU" dirty="0" smtClean="0"/>
              <a:t>енергије</a:t>
            </a:r>
          </a:p>
          <a:p>
            <a:pPr algn="just"/>
            <a:r>
              <a:rPr lang="ru-RU" dirty="0" smtClean="0"/>
              <a:t>3.изградња </a:t>
            </a:r>
            <a:r>
              <a:rPr lang="sr-Cyrl-RS" dirty="0" smtClean="0"/>
              <a:t>критичних инфраструктурних објеката</a:t>
            </a:r>
          </a:p>
          <a:p>
            <a:r>
              <a:rPr lang="sr-Cyrl-RS" dirty="0" smtClean="0"/>
              <a:t>4.</a:t>
            </a:r>
            <a:r>
              <a:rPr lang="sr-Cyrl-RS" dirty="0"/>
              <a:t> </a:t>
            </a:r>
            <a:r>
              <a:rPr lang="sr-Cyrl-RS" dirty="0" smtClean="0"/>
              <a:t>стварање </a:t>
            </a:r>
            <a:r>
              <a:rPr lang="sr-Cyrl-RS" dirty="0"/>
              <a:t>великих урбаних </a:t>
            </a:r>
            <a:r>
              <a:rPr lang="sr-Cyrl-RS" dirty="0" smtClean="0"/>
              <a:t>средина</a:t>
            </a:r>
          </a:p>
          <a:p>
            <a:pPr algn="just"/>
            <a:r>
              <a:rPr lang="ru-RU" dirty="0"/>
              <a:t>Жил Липовецки је у књизи „</a:t>
            </a:r>
            <a:r>
              <a:rPr lang="ru-RU" b="1" dirty="0">
                <a:solidFill>
                  <a:srgbClr val="FF0000"/>
                </a:solidFill>
              </a:rPr>
              <a:t>Царство </a:t>
            </a:r>
            <a:r>
              <a:rPr lang="ru-RU" b="1" dirty="0" smtClean="0">
                <a:solidFill>
                  <a:srgbClr val="FF0000"/>
                </a:solidFill>
              </a:rPr>
              <a:t>пролазног</a:t>
            </a:r>
            <a:r>
              <a:rPr lang="ru-RU" dirty="0" smtClean="0"/>
              <a:t>“ писао </a:t>
            </a:r>
            <a:r>
              <a:rPr lang="ru-RU" dirty="0"/>
              <a:t>о оријентисаности постмодерног друштва на </a:t>
            </a:r>
            <a:r>
              <a:rPr lang="ru-RU" i="1" dirty="0" smtClean="0"/>
              <a:t>развијање </a:t>
            </a:r>
            <a:r>
              <a:rPr lang="ru-RU" i="1" dirty="0"/>
              <a:t>потреба и ширење </a:t>
            </a:r>
            <a:r>
              <a:rPr lang="ru-RU" i="1" dirty="0" smtClean="0"/>
              <a:t>логике </a:t>
            </a:r>
            <a:r>
              <a:rPr lang="ru-RU" i="1" dirty="0"/>
              <a:t>завођења и диверсификације (уразноличења), што је </a:t>
            </a:r>
            <a:r>
              <a:rPr lang="ru-RU" i="1" dirty="0" smtClean="0"/>
              <a:t>за </a:t>
            </a:r>
            <a:r>
              <a:rPr lang="ru-RU" dirty="0" smtClean="0"/>
              <a:t>крајњу </a:t>
            </a:r>
            <a:r>
              <a:rPr lang="ru-RU" dirty="0"/>
              <a:t>последицу имало фаворизовање </a:t>
            </a:r>
            <a:r>
              <a:rPr lang="ru-RU" dirty="0" smtClean="0"/>
              <a:t>потрошње </a:t>
            </a:r>
            <a:r>
              <a:rPr lang="ru-RU" b="1" dirty="0" smtClean="0">
                <a:solidFill>
                  <a:srgbClr val="FF0000"/>
                </a:solidFill>
              </a:rPr>
              <a:t>(ПОТРОШАЧКО ДРУШТВО)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sr-Cyrl-RS" dirty="0" smtClean="0"/>
              <a:t>У овом периоду извештај </a:t>
            </a:r>
            <a:r>
              <a:rPr lang="en-US" b="1" i="1" dirty="0" smtClean="0">
                <a:solidFill>
                  <a:srgbClr val="FF0000"/>
                </a:solidFill>
              </a:rPr>
              <a:t>Caring for the Earth </a:t>
            </a:r>
            <a:r>
              <a:rPr lang="en-US" i="1" dirty="0" smtClean="0"/>
              <a:t>(</a:t>
            </a:r>
            <a:r>
              <a:rPr lang="en-US" b="1" i="1" dirty="0" smtClean="0">
                <a:solidFill>
                  <a:srgbClr val="FF0000"/>
                </a:solidFill>
              </a:rPr>
              <a:t>IUCN/UNEP/WWF</a:t>
            </a:r>
            <a:r>
              <a:rPr lang="en-US" i="1" dirty="0" smtClean="0"/>
              <a:t>) </a:t>
            </a:r>
            <a:r>
              <a:rPr lang="sr-Cyrl-RS" i="1" dirty="0" smtClean="0"/>
              <a:t>утврдио </a:t>
            </a:r>
            <a:r>
              <a:rPr lang="ru-RU" dirty="0" smtClean="0"/>
              <a:t>је девет начела као темељ стратегије за одрживи развој:</a:t>
            </a:r>
          </a:p>
          <a:p>
            <a:r>
              <a:rPr lang="ru-RU" dirty="0" smtClean="0"/>
              <a:t>Неопходно је:</a:t>
            </a:r>
          </a:p>
          <a:p>
            <a:r>
              <a:rPr lang="ru-RU" dirty="0" smtClean="0"/>
              <a:t>• Заштитити саставе за одржавање живота: еколошки процеси су они</a:t>
            </a:r>
          </a:p>
          <a:p>
            <a:r>
              <a:rPr lang="ru-RU" dirty="0" smtClean="0"/>
              <a:t>који одржавају планету прикладном за живот. Ти процеси обликују</a:t>
            </a:r>
          </a:p>
          <a:p>
            <a:r>
              <a:rPr lang="ru-RU" dirty="0" smtClean="0"/>
              <a:t>климу, прочишћавају ваздух и воде, регулишу проток вода, рецикли-</a:t>
            </a:r>
          </a:p>
          <a:p>
            <a:r>
              <a:rPr lang="ru-RU" dirty="0" smtClean="0"/>
              <a:t>шу основне елементе, стварају и регенеришу земљишта и омогућују</a:t>
            </a:r>
          </a:p>
          <a:p>
            <a:r>
              <a:rPr lang="ru-RU" dirty="0" smtClean="0"/>
              <a:t>екосаставима да се сами обнављају;</a:t>
            </a:r>
          </a:p>
          <a:p>
            <a:r>
              <a:rPr lang="ru-RU" dirty="0" smtClean="0"/>
              <a:t>• Заштитити биоразноврсност која укључује све врсте биљака, животи-</a:t>
            </a:r>
          </a:p>
          <a:p>
            <a:r>
              <a:rPr lang="ru-RU" dirty="0" smtClean="0"/>
              <a:t>ња и осталих организама; распон генетског фонда унутар сваке врсте,</a:t>
            </a:r>
          </a:p>
          <a:p>
            <a:r>
              <a:rPr lang="sr-Cyrl-RS" dirty="0" smtClean="0"/>
              <a:t>као и разноврсност екосастава;</a:t>
            </a:r>
          </a:p>
          <a:p>
            <a:r>
              <a:rPr lang="ru-RU" dirty="0" smtClean="0"/>
              <a:t>• Осигурати одрживост коришћења обновљивих ресурса, који укључу-</a:t>
            </a:r>
          </a:p>
          <a:p>
            <a:r>
              <a:rPr lang="ru-RU" dirty="0" smtClean="0"/>
              <a:t>ју тла, дивље и домаће организме, шуме, пашњаке, обрадива земљи-</a:t>
            </a:r>
          </a:p>
          <a:p>
            <a:r>
              <a:rPr lang="ru-RU" dirty="0" smtClean="0"/>
              <a:t>шта, морске и слатководне екосаставе</a:t>
            </a:r>
            <a:r>
              <a:rPr lang="sr-Latn-R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КОНФЕРЕНЦИЈА </a:t>
            </a:r>
            <a:r>
              <a:rPr lang="sr-Latn-RS" dirty="0" smtClean="0"/>
              <a:t> </a:t>
            </a:r>
            <a:r>
              <a:rPr lang="ru-RU" dirty="0" smtClean="0"/>
              <a:t>УН О ОДРЖИВОМ РАЗВОЈУ, 2012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sz="2400" dirty="0" smtClean="0"/>
              <a:t>Наглашена је потреба усаглашавања око даљег напретка путање концепта одрживог развоја, која ће водити ка будућности у којој ће цела људска популација имати могућности за квалитетан живот, а да при томе животна средина </a:t>
            </a:r>
            <a:r>
              <a:rPr lang="sr-Cyrl-RS" sz="2400" dirty="0" smtClean="0"/>
              <a:t>остане неугрожена;</a:t>
            </a:r>
          </a:p>
          <a:p>
            <a:pPr algn="just"/>
            <a:r>
              <a:rPr lang="sr-Cyrl-RS" sz="2400" b="1" dirty="0" smtClean="0">
                <a:solidFill>
                  <a:srgbClr val="92D050"/>
                </a:solidFill>
              </a:rPr>
              <a:t>Зелена економија, зелена радна места</a:t>
            </a:r>
          </a:p>
          <a:p>
            <a:pPr algn="just"/>
            <a:r>
              <a:rPr lang="ru-RU" sz="2400" dirty="0" smtClean="0"/>
              <a:t>Завршни документ, „Будућност какву желимо” (</a:t>
            </a:r>
            <a:r>
              <a:rPr lang="ru-RU" sz="2400" i="1" dirty="0" smtClean="0"/>
              <a:t>Тhe future</a:t>
            </a:r>
            <a:r>
              <a:rPr lang="sr-Latn-RS" sz="2400" i="1" dirty="0" smtClean="0"/>
              <a:t> </a:t>
            </a:r>
            <a:r>
              <a:rPr lang="en-US" sz="2400" i="1" dirty="0" smtClean="0"/>
              <a:t>we want),</a:t>
            </a:r>
            <a:endParaRPr lang="sr-Cyrl-RS" sz="2400" i="1" dirty="0" smtClean="0"/>
          </a:p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Џефри Сакс</a:t>
            </a:r>
            <a:r>
              <a:rPr lang="ru-RU" sz="2400" dirty="0" smtClean="0"/>
              <a:t>, познати амерички економиста, експерт ОУН за одрживи развој и специјални саветник генералног</a:t>
            </a:r>
            <a:r>
              <a:rPr lang="sr-Latn-RS" sz="2400" dirty="0" smtClean="0"/>
              <a:t> </a:t>
            </a:r>
            <a:r>
              <a:rPr lang="ru-RU" sz="2400" dirty="0" smtClean="0"/>
              <a:t>секретара ОУН, у својој недавно објављеној књизи „Доба одрживог развоја“ каже да смо у условима огромног технолошког напретка друштва у истом тренутку суочени и са егзистенцијалним изазовима: </a:t>
            </a:r>
            <a:r>
              <a:rPr lang="ru-RU" sz="2400" dirty="0" smtClean="0">
                <a:solidFill>
                  <a:srgbClr val="FF0000"/>
                </a:solidFill>
              </a:rPr>
              <a:t>убрзаним урушавањем природних потенцијала и ресурса планете, као и нарастајућим</a:t>
            </a:r>
            <a:r>
              <a:rPr lang="sr-Latn-RS" sz="2400" dirty="0" smtClean="0">
                <a:solidFill>
                  <a:srgbClr val="FF0000"/>
                </a:solidFill>
              </a:rPr>
              <a:t> </a:t>
            </a:r>
            <a:r>
              <a:rPr lang="sr-Cyrl-RS" sz="2400" dirty="0" smtClean="0">
                <a:solidFill>
                  <a:srgbClr val="FF0000"/>
                </a:solidFill>
              </a:rPr>
              <a:t>социјалним неједнакостима.</a:t>
            </a:r>
          </a:p>
          <a:p>
            <a:pPr algn="just"/>
            <a:r>
              <a:rPr lang="sr-Cyrl-RS" sz="2300" b="1" dirty="0" smtClean="0">
                <a:solidFill>
                  <a:srgbClr val="FF0000"/>
                </a:solidFill>
              </a:rPr>
              <a:t>Недостатак воде </a:t>
            </a:r>
            <a:r>
              <a:rPr lang="ru-RU" sz="2300" b="1" dirty="0" smtClean="0">
                <a:solidFill>
                  <a:srgbClr val="FF0000"/>
                </a:solidFill>
              </a:rPr>
              <a:t>у новим условима, њена неравномерна дистрибуција, високи трошкови, изазиваће све више сукоба. При томе се не сме заборавити да је и 21. век, у енергетском смислу, век нафте, односно да ће цена и доступност нафте и гаса бити велико искушење за мир у свету</a:t>
            </a:r>
            <a:r>
              <a:rPr lang="sr-Latn-RS" sz="2300" b="1" dirty="0" smtClean="0">
                <a:solidFill>
                  <a:srgbClr val="FF0000"/>
                </a:solidFill>
              </a:rPr>
              <a:t>.</a:t>
            </a:r>
            <a:endParaRPr lang="en-US" sz="23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sr-Cyrl-RS" dirty="0" smtClean="0"/>
              <a:t>Ђукић сматра </a:t>
            </a:r>
            <a:r>
              <a:rPr lang="ru-RU" dirty="0" smtClean="0"/>
              <a:t>данашњи економски развој је под великим притиском три битне чињени-</a:t>
            </a:r>
          </a:p>
          <a:p>
            <a:pPr algn="just"/>
            <a:r>
              <a:rPr lang="ru-RU" dirty="0" smtClean="0"/>
              <a:t>це које појачавају несагласност и конфликте циљева: 1) једна је </a:t>
            </a:r>
            <a:r>
              <a:rPr lang="ru-RU" b="1" i="1" dirty="0" smtClean="0"/>
              <a:t>тероризам</a:t>
            </a:r>
            <a:r>
              <a:rPr lang="ru-RU" i="1" dirty="0" smtClean="0"/>
              <a:t> као </a:t>
            </a:r>
            <a:r>
              <a:rPr lang="ru-RU" dirty="0" smtClean="0"/>
              <a:t>глобална појава; </a:t>
            </a:r>
          </a:p>
          <a:p>
            <a:pPr algn="just"/>
            <a:r>
              <a:rPr lang="ru-RU" dirty="0" smtClean="0"/>
              <a:t>2) друга се тиче </a:t>
            </a:r>
            <a:r>
              <a:rPr lang="ru-RU" b="1" dirty="0" smtClean="0">
                <a:solidFill>
                  <a:srgbClr val="92D050"/>
                </a:solidFill>
              </a:rPr>
              <a:t>глобалних </a:t>
            </a:r>
            <a:r>
              <a:rPr lang="ru-RU" b="1" i="1" dirty="0" smtClean="0">
                <a:solidFill>
                  <a:srgbClr val="92D050"/>
                </a:solidFill>
              </a:rPr>
              <a:t>геофизичких и климатских промена</a:t>
            </a:r>
            <a:r>
              <a:rPr lang="ru-RU" i="1" dirty="0" smtClean="0"/>
              <a:t>; </a:t>
            </a:r>
          </a:p>
          <a:p>
            <a:pPr algn="just"/>
            <a:r>
              <a:rPr lang="ru-RU" i="1" dirty="0" smtClean="0"/>
              <a:t>3) трећа се односи на актуелну </a:t>
            </a:r>
            <a:r>
              <a:rPr lang="ru-RU" b="1" i="1" dirty="0" smtClean="0">
                <a:solidFill>
                  <a:srgbClr val="FF0000"/>
                </a:solidFill>
              </a:rPr>
              <a:t>економско-финансијску кризу у свету</a:t>
            </a:r>
            <a:r>
              <a:rPr lang="ru-RU" i="1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b="1" dirty="0" smtClean="0"/>
              <a:t>Климатске промене </a:t>
            </a:r>
            <a:r>
              <a:rPr lang="ru-RU" dirty="0" smtClean="0"/>
              <a:t>спадају међу најистраживаније и највише дискутоване ризике глобалне катастрофе. Ниједно друго еколошко питање</a:t>
            </a:r>
            <a:r>
              <a:rPr lang="sr-Latn-RS" dirty="0" smtClean="0"/>
              <a:t> </a:t>
            </a:r>
            <a:r>
              <a:rPr lang="ru-RU" dirty="0" smtClean="0"/>
              <a:t>није добило толико пажње у популарној штампи и анализама стручњака, иако</a:t>
            </a:r>
            <a:r>
              <a:rPr lang="sr-Latn-RS" dirty="0" smtClean="0"/>
              <a:t> </a:t>
            </a:r>
            <a:r>
              <a:rPr lang="ru-RU" dirty="0" smtClean="0"/>
              <a:t>би можда ефекти пандемија или других природних ризика могли бити много</a:t>
            </a:r>
          </a:p>
          <a:p>
            <a:pPr algn="just"/>
            <a:r>
              <a:rPr lang="ru-RU" dirty="0" smtClean="0"/>
              <a:t>озбиљнији. </a:t>
            </a:r>
            <a:r>
              <a:rPr lang="ru-RU" b="1" dirty="0" smtClean="0"/>
              <a:t>Потписници Конвенције Уједињених нација о климатским променама и Кјото протокола из 1997. године прихватили су да климатске промене</a:t>
            </a:r>
            <a:r>
              <a:rPr lang="sr-Latn-RS" b="1" dirty="0" smtClean="0"/>
              <a:t> </a:t>
            </a:r>
            <a:r>
              <a:rPr lang="ru-RU" b="1" dirty="0" smtClean="0"/>
              <a:t>са собом носе многе потенцијалне опасности, као што су подизање нивоа мора, повећање учесталости олуја и поплава, ширења заразних болести, пад биоди верзитета и смањење доступности хране и воде. </a:t>
            </a:r>
            <a:r>
              <a:rPr lang="ru-RU" dirty="0" smtClean="0"/>
              <a:t>Ови утицаји су опасност не само за живот људи и квалитет животне средине већ и за одрживи развој зајед- нице (Цветковић, Гачић и Јаковљевић, 2015: 73).</a:t>
            </a:r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ЕВРОПА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Европска економска заједница је после стокхолмске кон-ференције започела са доношењем и реализацијом петогодишњих акционих програма</a:t>
            </a:r>
            <a:r>
              <a:rPr lang="ru-RU" i="1" dirty="0" smtClean="0"/>
              <a:t>, односно са политиком заштите животне средине и њеног унапре</a:t>
            </a:r>
            <a:r>
              <a:rPr lang="sr-Cyrl-RS" dirty="0" smtClean="0"/>
              <a:t>ђивања.</a:t>
            </a:r>
          </a:p>
          <a:p>
            <a:pPr algn="just"/>
            <a:r>
              <a:rPr lang="ru-RU" dirty="0" smtClean="0"/>
              <a:t>Пети акциони програм, познат под називом „Ка одрживости</a:t>
            </a:r>
            <a:r>
              <a:rPr lang="sr-Latn-RS" dirty="0" smtClean="0"/>
              <a:t>”</a:t>
            </a:r>
            <a:r>
              <a:rPr lang="ru-RU" dirty="0" smtClean="0"/>
              <a:t> утврђује следеће: а) </a:t>
            </a:r>
            <a:r>
              <a:rPr lang="ru-RU" b="1" dirty="0" smtClean="0">
                <a:solidFill>
                  <a:srgbClr val="FF0000"/>
                </a:solidFill>
              </a:rPr>
              <a:t>дугорочно управљање природним ресурсима: земљиштем, водом, пејзажима и обалама</a:t>
            </a:r>
            <a:r>
              <a:rPr lang="ru-RU" dirty="0" smtClean="0"/>
              <a:t>; б) интегралан приступ борби против загађивања и деловање ради превенције отпада; в) редукција потрошње енергије из необновљивих извора; г) унапређење управљања и развој ефикасних и чистих начина транспорта; припрема кохерентних мера ради унапређења квалитета урбане средине унапређење здравља и безбедности, посебно у вези са управљањем индустријским опасностима, нуклеарном безбедности и заштитом од </a:t>
            </a:r>
            <a:r>
              <a:rPr lang="sr-Cyrl-RS" dirty="0" smtClean="0"/>
              <a:t>радијације.</a:t>
            </a: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Амстердамским уговором (1997. године</a:t>
            </a:r>
            <a:r>
              <a:rPr lang="ru-RU" dirty="0" smtClean="0"/>
              <a:t>) по први пут је одрживи развој дефинисан као један од основних циљева заједнице. У члану 2. дефинисано је дазаједница има за циљ да унапређује „</a:t>
            </a:r>
            <a:r>
              <a:rPr lang="ru-RU" b="1" dirty="0" smtClean="0"/>
              <a:t>складан, уравнотежен и одржив развој привредних активности</a:t>
            </a:r>
            <a:r>
              <a:rPr lang="ru-RU" dirty="0" smtClean="0"/>
              <a:t>“ и „одржив неинфлаторни раст“, заједно са „високим степеном запослености и социјалне заштите, једнакости између мушкараца и жена, високим нивоом конкурентности и усклађености економских резулта</a:t>
            </a:r>
            <a:r>
              <a:rPr lang="sr-Cyrl-RS" dirty="0" smtClean="0"/>
              <a:t>та, итд.“ (Тодић, 2011)</a:t>
            </a:r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Европски савет у Хелсинкију је 1999. године </a:t>
            </a:r>
            <a:r>
              <a:rPr lang="ru-RU" dirty="0" smtClean="0"/>
              <a:t>упутио захтев комисији да сачини предлог Стратегије одрживог развоја. Европска стратегија одрживог развоја базирана је на предлогу комисије из маја 2001. године:</a:t>
            </a:r>
          </a:p>
          <a:p>
            <a:pPr algn="just"/>
            <a:r>
              <a:rPr lang="ru-RU" b="1" dirty="0" smtClean="0"/>
              <a:t>Одржива Европа за бољи свет: Стратегија Европске уније за одрживи развој</a:t>
            </a:r>
          </a:p>
          <a:p>
            <a:pPr algn="just"/>
            <a:r>
              <a:rPr lang="en-US" dirty="0" smtClean="0"/>
              <a:t>(</a:t>
            </a:r>
            <a:r>
              <a:rPr lang="en-US" i="1" dirty="0" smtClean="0"/>
              <a:t>A Sustainable Europe for a Better World: A European Union Strategy for Sustainable</a:t>
            </a:r>
            <a:r>
              <a:rPr lang="sr-Cyrl-RS" i="1" dirty="0" smtClean="0"/>
              <a:t>)</a:t>
            </a:r>
          </a:p>
          <a:p>
            <a:pPr algn="just"/>
            <a:r>
              <a:rPr lang="ru-RU" dirty="0" smtClean="0"/>
              <a:t>Стратегија дефинише четири групе општих циљева: 1. </a:t>
            </a:r>
            <a:r>
              <a:rPr lang="ru-RU" b="1" i="1" dirty="0" smtClean="0">
                <a:solidFill>
                  <a:srgbClr val="FF0000"/>
                </a:solidFill>
              </a:rPr>
              <a:t>Заштита животне средине: ПРВИ: обезбеђење капацитета Земље ради подршке живота </a:t>
            </a:r>
            <a:r>
              <a:rPr lang="ru-RU" b="1" dirty="0" smtClean="0">
                <a:solidFill>
                  <a:srgbClr val="FF0000"/>
                </a:solidFill>
              </a:rPr>
              <a:t>у свим његовим формама, поштовање граница природних ресурса на планети и обезбеђење високог нивоа заштите и унапређења квалитета животне средине, спречавање и смањење загађивања животне средине   и унапређење одржи</a:t>
            </a:r>
            <a:r>
              <a:rPr lang="sr-Cyrl-RS" b="1" dirty="0" smtClean="0">
                <a:solidFill>
                  <a:srgbClr val="FF0000"/>
                </a:solidFill>
              </a:rPr>
              <a:t>ве производње и потрошње</a:t>
            </a:r>
            <a:r>
              <a:rPr lang="sr-Cyrl-R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Усмеравање економског, еколошког, социјалног и институционалног развоја постало је саставни део скоро свих савремених стратегија и модела разво-ја. Једна од најважнијих стратегија данас у ЕУ јесте </a:t>
            </a:r>
            <a:r>
              <a:rPr lang="ru-RU" b="1" dirty="0" smtClean="0">
                <a:solidFill>
                  <a:srgbClr val="FF0000"/>
                </a:solidFill>
              </a:rPr>
              <a:t>Европа 2020 (</a:t>
            </a:r>
            <a:r>
              <a:rPr lang="ru-RU" b="1" i="1" dirty="0" smtClean="0">
                <a:solidFill>
                  <a:srgbClr val="FF0000"/>
                </a:solidFill>
              </a:rPr>
              <a:t>Еuropa 2020</a:t>
            </a:r>
            <a:r>
              <a:rPr lang="ru-RU" i="1" dirty="0" smtClean="0"/>
              <a:t>).</a:t>
            </a:r>
          </a:p>
          <a:p>
            <a:pPr algn="just"/>
            <a:r>
              <a:rPr lang="ru-RU" dirty="0" smtClean="0"/>
              <a:t>У њој се као један од основних приоритета будућег развоја наводи одрживи развој. „</a:t>
            </a:r>
            <a:r>
              <a:rPr lang="ru-RU" b="1" dirty="0" smtClean="0"/>
              <a:t>Одрживи развој подразумева управљање земљиштем, стављање ак- цента на обновљиве изворе енергије, повећање ефикасности коришћења ресурса употребом нових технологија, веће искоришћење резултата нових ис-</a:t>
            </a:r>
            <a:r>
              <a:rPr lang="sr-Cyrl-RS" b="1" dirty="0" smtClean="0"/>
              <a:t>траживања, смањење емисије штетних гасова</a:t>
            </a:r>
            <a:r>
              <a:rPr lang="sr-Cyrl-RS" dirty="0" smtClean="0"/>
              <a:t>“ (Ћекић ет ал., 2011: 615)</a:t>
            </a:r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Променити свет – Програм за одрживи развој 2030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sr-Cyrl-RS" dirty="0" smtClean="0"/>
              <a:t>Док су Миленијумски развој</a:t>
            </a:r>
            <a:r>
              <a:rPr lang="ru-RU" dirty="0" smtClean="0"/>
              <a:t>ни циљеви били усмерени на земље у развоју Програм 2030. је глобални споразум којим се утврђује универзални, свеобухватни програм деловања за све</a:t>
            </a:r>
            <a:r>
              <a:rPr lang="sr-Cyrl-RS" dirty="0" smtClean="0"/>
              <a:t>земље укључујући националне политике.</a:t>
            </a:r>
          </a:p>
          <a:p>
            <a:r>
              <a:rPr lang="ru-RU" b="1" dirty="0" smtClean="0"/>
              <a:t>Циљ 13. Предузети хитне акције у борби против климатских промена и </a:t>
            </a:r>
            <a:r>
              <a:rPr lang="sr-Cyrl-RS" b="1" dirty="0" smtClean="0"/>
              <a:t>њених последица</a:t>
            </a:r>
          </a:p>
          <a:p>
            <a:r>
              <a:rPr lang="sr-Cyrl-RS" b="1" dirty="0" smtClean="0"/>
              <a:t>Циљ 14.</a:t>
            </a:r>
            <a:r>
              <a:rPr lang="ru-RU" b="1" dirty="0" smtClean="0"/>
              <a:t>Очувати и одрживо користити океане, мора и морске ресурсе за </a:t>
            </a:r>
            <a:r>
              <a:rPr lang="sr-Cyrl-RS" b="1" dirty="0" smtClean="0"/>
              <a:t>одржив развој</a:t>
            </a:r>
          </a:p>
          <a:p>
            <a:r>
              <a:rPr lang="ru-RU" b="1" dirty="0" smtClean="0"/>
              <a:t>Циљ 15. Заштитити, успоставити и промовисати одрживо коришћење копнених екосастава, одрживо управљати шумама, сузбити дезертификацију, зауставити деградацију тла и спречити </a:t>
            </a:r>
            <a:r>
              <a:rPr lang="sr-Cyrl-RS" b="1" dirty="0" smtClean="0"/>
              <a:t>уништавање биолошке разноврсности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 smtClean="0"/>
              <a:t>Истраживања ЕБ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Од средине ХХ века однос између животне средине и безбедности постаје предмет академских и политичких расправа, у оквиру којих су се издиференцирала два правца. </a:t>
            </a:r>
            <a:r>
              <a:rPr lang="ru-RU" sz="2000" b="1" dirty="0" smtClean="0"/>
              <a:t>Први су утемељили заговорници проширеног концепта безбедности тезом да је било који проблем везан за животну средину уједно и сигурносни проблем</a:t>
            </a:r>
            <a:r>
              <a:rPr lang="ru-RU" sz="2000" dirty="0" smtClean="0"/>
              <a:t>, </a:t>
            </a:r>
            <a:r>
              <a:rPr lang="ru-RU" sz="2000" b="1" dirty="0" smtClean="0">
                <a:solidFill>
                  <a:srgbClr val="FF0000"/>
                </a:solidFill>
              </a:rPr>
              <a:t>док другом припадају теоретичари који сматрају да само она еколошка питања која прете да узрокују оружане сукобе између држава, могу имати и сигурносне конотације.</a:t>
            </a:r>
            <a:r>
              <a:rPr lang="ru-RU" sz="2000" dirty="0" smtClean="0"/>
              <a:t> 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У европским безбедносним дискурсима</a:t>
            </a:r>
            <a:r>
              <a:rPr lang="ru-RU" sz="2000" dirty="0" smtClean="0"/>
              <a:t>, проширени концепт безбедности је прихваћен и од стране Влада и у научним расправама (н.пр. Møller (2000) разликује </a:t>
            </a:r>
            <a:r>
              <a:rPr lang="ru-RU" sz="2000" b="1" dirty="0" smtClean="0">
                <a:solidFill>
                  <a:srgbClr val="FF0000"/>
                </a:solidFill>
              </a:rPr>
              <a:t>национални, социјетални, хумани и еколошки концепт, док Oswald (2001) уводи и родну безбедност.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dirty="0"/>
              <a:t>С тим у вези, поменути аутор ће написати: „</a:t>
            </a:r>
            <a:r>
              <a:rPr lang="ru-RU" b="1" dirty="0">
                <a:solidFill>
                  <a:srgbClr val="FF0000"/>
                </a:solidFill>
              </a:rPr>
              <a:t>Економска логика напросто је </a:t>
            </a:r>
            <a:r>
              <a:rPr lang="ru-RU" b="1" dirty="0" smtClean="0">
                <a:solidFill>
                  <a:srgbClr val="FF0000"/>
                </a:solidFill>
              </a:rPr>
              <a:t>збрисала сваки </a:t>
            </a:r>
            <a:r>
              <a:rPr lang="ru-RU" b="1" dirty="0">
                <a:solidFill>
                  <a:srgbClr val="FF0000"/>
                </a:solidFill>
              </a:rPr>
              <a:t>идеал трајности (одрживости), те производњом и потрошњом предмета управља правило </a:t>
            </a:r>
            <a:r>
              <a:rPr lang="ru-RU" b="1" dirty="0" smtClean="0">
                <a:solidFill>
                  <a:srgbClr val="FF0000"/>
                </a:solidFill>
              </a:rPr>
              <a:t>прола</a:t>
            </a:r>
            <a:r>
              <a:rPr lang="sr-Cyrl-RS" b="1" dirty="0" smtClean="0">
                <a:solidFill>
                  <a:srgbClr val="FF0000"/>
                </a:solidFill>
              </a:rPr>
              <a:t>зности</a:t>
            </a:r>
            <a:r>
              <a:rPr lang="sr-Cyrl-RS" b="1" dirty="0"/>
              <a:t>“</a:t>
            </a:r>
            <a:r>
              <a:rPr lang="sr-Cyrl-RS" dirty="0"/>
              <a:t> (</a:t>
            </a:r>
            <a:r>
              <a:rPr lang="sr-Cyrl-RS" dirty="0" smtClean="0"/>
              <a:t>1992).</a:t>
            </a:r>
            <a:r>
              <a:rPr lang="ru-RU" dirty="0"/>
              <a:t> Потрошачка логика детерминисала је појаву свеопште „</a:t>
            </a:r>
            <a:r>
              <a:rPr lang="ru-RU" b="1" dirty="0">
                <a:solidFill>
                  <a:srgbClr val="FF0000"/>
                </a:solidFill>
              </a:rPr>
              <a:t>маркетизације“ </a:t>
            </a:r>
            <a:r>
              <a:rPr lang="ru-RU" dirty="0"/>
              <a:t>друштва. </a:t>
            </a:r>
            <a:r>
              <a:rPr lang="ru-RU" dirty="0" smtClean="0"/>
              <a:t>Заправо</a:t>
            </a:r>
            <a:r>
              <a:rPr lang="ru-RU" dirty="0"/>
              <a:t>, потрошња је постала основа интегративних веза у друштву, централно </a:t>
            </a:r>
            <a:r>
              <a:rPr lang="ru-RU" dirty="0" smtClean="0"/>
              <a:t>питање менаџмента </a:t>
            </a:r>
            <a:r>
              <a:rPr lang="ru-RU" dirty="0"/>
              <a:t>и </a:t>
            </a:r>
            <a:r>
              <a:rPr lang="ru-RU" dirty="0" smtClean="0"/>
              <a:t>кључан </a:t>
            </a:r>
            <a:r>
              <a:rPr lang="sr-Cyrl-RS" dirty="0" smtClean="0"/>
              <a:t>начин </a:t>
            </a:r>
            <a:r>
              <a:rPr lang="sr-Cyrl-RS" dirty="0"/>
              <a:t>обликовања </a:t>
            </a:r>
            <a:r>
              <a:rPr lang="sr-Cyrl-RS" dirty="0" smtClean="0"/>
              <a:t>живота. </a:t>
            </a:r>
            <a:r>
              <a:rPr lang="ru-RU" dirty="0"/>
              <a:t>Такође, теорија модернизације заснива се на тврдњи да што је друштво </a:t>
            </a:r>
            <a:r>
              <a:rPr lang="ru-RU" dirty="0" smtClean="0"/>
              <a:t>више структурно </a:t>
            </a:r>
            <a:r>
              <a:rPr lang="ru-RU" dirty="0"/>
              <a:t>специјализовано и диференцирано, то је оно модерније и прогресивније (Pepper, </a:t>
            </a:r>
            <a:r>
              <a:rPr lang="ru-RU" dirty="0" smtClean="0"/>
              <a:t>1996).</a:t>
            </a:r>
            <a:r>
              <a:rPr lang="ru-RU" dirty="0"/>
              <a:t> </a:t>
            </a:r>
            <a:r>
              <a:rPr lang="ru-RU" b="1" dirty="0">
                <a:solidFill>
                  <a:srgbClr val="FF0000"/>
                </a:solidFill>
              </a:rPr>
              <a:t>Не може се побећи од мноштва чињеница да модернизација, такође, утиче </a:t>
            </a:r>
            <a:r>
              <a:rPr lang="ru-RU" b="1" dirty="0" smtClean="0">
                <a:solidFill>
                  <a:srgbClr val="FF0000"/>
                </a:solidFill>
              </a:rPr>
              <a:t>и на </a:t>
            </a:r>
            <a:r>
              <a:rPr lang="ru-RU" b="1" dirty="0">
                <a:solidFill>
                  <a:srgbClr val="FF0000"/>
                </a:solidFill>
              </a:rPr>
              <a:t>трансформацију животне средине, често веома </a:t>
            </a:r>
            <a:r>
              <a:rPr lang="ru-RU" b="1" dirty="0" smtClean="0">
                <a:solidFill>
                  <a:srgbClr val="FF0000"/>
                </a:solidFill>
              </a:rPr>
              <a:t>негативно.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Прва генерација истраживања датира из </a:t>
            </a:r>
            <a:r>
              <a:rPr lang="ru-RU" dirty="0" smtClean="0">
                <a:solidFill>
                  <a:srgbClr val="FF0000"/>
                </a:solidFill>
              </a:rPr>
              <a:t>1970-их</a:t>
            </a:r>
            <a:r>
              <a:rPr lang="ru-RU" dirty="0" smtClean="0"/>
              <a:t> година. Основни аргументи аналитичара овог периода су да </a:t>
            </a:r>
            <a:r>
              <a:rPr lang="ru-RU" b="1" dirty="0" smtClean="0">
                <a:solidFill>
                  <a:srgbClr val="FF0000"/>
                </a:solidFill>
              </a:rPr>
              <a:t>пораст популације, претерана експлоатација природних ресурса, проблем глобалног загревања и оштећење озонског омотача, могу имати утицај на безбедност људи</a:t>
            </a:r>
            <a:r>
              <a:rPr lang="ru-RU" dirty="0" smtClean="0"/>
              <a:t>. </a:t>
            </a:r>
          </a:p>
          <a:p>
            <a:pPr algn="just"/>
            <a:r>
              <a:rPr lang="ru-RU" dirty="0" smtClean="0"/>
              <a:t>Такође, остварена је сарадња између UNEP-a (Програм УН-a за животну средину), SIPRI-a (Стокхолмски међународни институт за мировна истраживања) и PRIO-a (Међународни институт за мировна истраживања из Осла) на пољу истраживања релација између животне средине и безбедности људи. </a:t>
            </a:r>
          </a:p>
          <a:p>
            <a:pPr algn="just"/>
            <a:r>
              <a:rPr lang="ru-RU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Друга генерација је покренута 1980-их година. </a:t>
            </a:r>
            <a:r>
              <a:rPr lang="ru-RU" b="1" dirty="0" smtClean="0">
                <a:solidFill>
                  <a:srgbClr val="FF0000"/>
                </a:solidFill>
              </a:rPr>
              <a:t>Теоретичари истичу деловање угрожавања квалитета животне средине на погоршање политичких, економских и социјалних услова, што може резултовати и оружаним сукобима </a:t>
            </a:r>
            <a:r>
              <a:rPr lang="ru-RU" dirty="0" smtClean="0"/>
              <a:t>(Galtung, 1982; Westing, 1984), односно већина истраживања има конотацију везану за безбедност животне средине. У овом периоду, тематика везана за еколошку безбедност, поред концептуалне и теоријске (Evteev et al., 1989; Mische, 1989; Ribeiro, 1989; Swaminathan, 1989; Timoshenko, 1989) односила се на истраживачке области везане за: </a:t>
            </a:r>
            <a:r>
              <a:rPr lang="ru-RU" b="1" dirty="0" smtClean="0"/>
              <a:t>управљања шумама, експлоатацију ресурса, промене у коришћењу земљишта, одрживост екосистема и проблеме квалитета вода са аспекта безбедности. </a:t>
            </a:r>
            <a:endParaRPr lang="en-US" b="1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Током 1990-их долази до концептуалног продубљивања дисциплине  од стране многих истраживачких тимова, </a:t>
            </a:r>
            <a:r>
              <a:rPr lang="ru-RU" b="1" dirty="0" smtClean="0">
                <a:solidFill>
                  <a:srgbClr val="FF0000"/>
                </a:solidFill>
              </a:rPr>
              <a:t>делом базираних на моделовању интеракција фактора глобалних демографских и социјалних промена, деградације животне средине и начина на који утичу на безбедност </a:t>
            </a:r>
            <a:r>
              <a:rPr lang="ru-RU" dirty="0" smtClean="0"/>
              <a:t>(Timoshenko, 1990, 1992; Pirages, 1991, 1996, 1997 </a:t>
            </a:r>
          </a:p>
          <a:p>
            <a:pPr algn="just"/>
            <a:r>
              <a:rPr lang="sr-Cyrl-RS" dirty="0" smtClean="0"/>
              <a:t>Неке студије су се односиле на еколошку безбедност појединачних држава или региона: САД-а (</a:t>
            </a:r>
            <a:r>
              <a:rPr lang="en-US" dirty="0" err="1" smtClean="0"/>
              <a:t>Mische</a:t>
            </a:r>
            <a:r>
              <a:rPr lang="en-US" dirty="0" smtClean="0"/>
              <a:t>, 1998), </a:t>
            </a:r>
            <a:r>
              <a:rPr lang="sr-Cyrl-RS" dirty="0" smtClean="0"/>
              <a:t>балтичких држава (</a:t>
            </a:r>
            <a:r>
              <a:rPr lang="en-US" dirty="0" err="1" smtClean="0"/>
              <a:t>Vares</a:t>
            </a:r>
            <a:r>
              <a:rPr lang="en-US" dirty="0" smtClean="0"/>
              <a:t> &amp; </a:t>
            </a:r>
            <a:r>
              <a:rPr lang="en-US" dirty="0" err="1" smtClean="0"/>
              <a:t>Lassinantti</a:t>
            </a:r>
            <a:r>
              <a:rPr lang="en-US" dirty="0" smtClean="0"/>
              <a:t>, 1995), </a:t>
            </a:r>
            <a:r>
              <a:rPr lang="sr-Cyrl-RS" dirty="0" smtClean="0"/>
              <a:t>Естоније (</a:t>
            </a:r>
            <a:r>
              <a:rPr lang="en-US" dirty="0" smtClean="0"/>
              <a:t>Punning, 1995), </a:t>
            </a:r>
            <a:r>
              <a:rPr lang="sr-Cyrl-RS" dirty="0" smtClean="0"/>
              <a:t>Амазона и Антарктика (</a:t>
            </a:r>
            <a:r>
              <a:rPr lang="en-US" dirty="0" err="1" smtClean="0"/>
              <a:t>Brigagao</a:t>
            </a:r>
            <a:r>
              <a:rPr lang="en-US" dirty="0" smtClean="0"/>
              <a:t>, 1990). </a:t>
            </a:r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Четврта генерација истраживања датира са почетка XXI века и има тенденцију </a:t>
            </a:r>
            <a:r>
              <a:rPr lang="ru-RU" b="1" dirty="0" smtClean="0">
                <a:solidFill>
                  <a:srgbClr val="FF0000"/>
                </a:solidFill>
              </a:rPr>
              <a:t>повезивања еколошке са људском безбедношћу.</a:t>
            </a:r>
            <a:r>
              <a:rPr lang="ru-RU" dirty="0" smtClean="0"/>
              <a:t> Комплекс интеракција између процеса у екосфери и антропосфери Brauch (2005а:15) интерпретира у виду „</a:t>
            </a:r>
            <a:r>
              <a:rPr lang="ru-RU" b="1" dirty="0" smtClean="0">
                <a:solidFill>
                  <a:srgbClr val="FF0000"/>
                </a:solidFill>
              </a:rPr>
              <a:t>шестоугла опстанка“ са три ресурсна – ваздух (климатске промене), копно (деградација земљиштa, угрожавање екосистема) и воде (оскудица, поплаве) и три друштвена изазова – људска популација (раст, промена система вредности), урбани (услуге, индустрија, загађења, здравље) и рурални системи (обезбеђивање хране</a:t>
            </a:r>
            <a:r>
              <a:rPr lang="ru-RU" dirty="0" smtClean="0">
                <a:solidFill>
                  <a:srgbClr val="FF0000"/>
                </a:solidFill>
              </a:rPr>
              <a:t>). </a:t>
            </a:r>
            <a:r>
              <a:rPr lang="ru-RU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У својој књизи „Тачно у </a:t>
            </a:r>
            <a:r>
              <a:rPr lang="ru-RU" b="1" dirty="0" smtClean="0">
                <a:solidFill>
                  <a:srgbClr val="FF0000"/>
                </a:solidFill>
              </a:rPr>
              <a:t>подне” Жан-Франсоа </a:t>
            </a:r>
            <a:r>
              <a:rPr lang="ru-RU" b="1" dirty="0">
                <a:solidFill>
                  <a:srgbClr val="FF0000"/>
                </a:solidFill>
              </a:rPr>
              <a:t>Ришар, између осталог, наводи следеће алармантне чињенице</a:t>
            </a:r>
            <a:r>
              <a:rPr lang="ru-RU" dirty="0"/>
              <a:t>:</a:t>
            </a:r>
          </a:p>
          <a:p>
            <a:pPr algn="just"/>
            <a:r>
              <a:rPr lang="ru-RU" b="1" dirty="0"/>
              <a:t>стопа изумирања живих врста </a:t>
            </a:r>
            <a:r>
              <a:rPr lang="ru-RU" dirty="0"/>
              <a:t>је сада </a:t>
            </a:r>
            <a:r>
              <a:rPr lang="ru-RU" b="1" dirty="0"/>
              <a:t>од сто до хиљаду пута већа</a:t>
            </a:r>
            <a:r>
              <a:rPr lang="ru-RU" dirty="0"/>
              <a:t> од </a:t>
            </a:r>
            <a:r>
              <a:rPr lang="ru-RU" dirty="0" smtClean="0"/>
              <a:t>нормалне (по </a:t>
            </a:r>
            <a:r>
              <a:rPr lang="ru-RU" dirty="0"/>
              <a:t>постојећој стопи, </a:t>
            </a:r>
            <a:r>
              <a:rPr lang="ru-RU" dirty="0" smtClean="0"/>
              <a:t>једном </a:t>
            </a:r>
            <a:r>
              <a:rPr lang="ru-RU" dirty="0"/>
              <a:t>од пет сисара и једној од девет птица прети </a:t>
            </a:r>
            <a:r>
              <a:rPr lang="ru-RU" dirty="0" smtClean="0"/>
              <a:t>нестанак</a:t>
            </a:r>
            <a:r>
              <a:rPr lang="ru-RU" dirty="0"/>
              <a:t>); </a:t>
            </a:r>
            <a:endParaRPr lang="ru-RU" dirty="0" smtClean="0"/>
          </a:p>
          <a:p>
            <a:pPr algn="just"/>
            <a:r>
              <a:rPr lang="ru-RU" dirty="0" smtClean="0"/>
              <a:t>једна </a:t>
            </a:r>
            <a:r>
              <a:rPr lang="ru-RU" dirty="0"/>
              <a:t>од три особе на планети ће до 2020. године патити због </a:t>
            </a:r>
            <a:r>
              <a:rPr lang="ru-RU" b="1" dirty="0" smtClean="0"/>
              <a:t>несташице воде </a:t>
            </a:r>
            <a:r>
              <a:rPr lang="ru-RU" dirty="0"/>
              <a:t>(већ сада од недостатка свеже воде пати између 15% и 20% светске </a:t>
            </a:r>
            <a:r>
              <a:rPr lang="ru-RU" dirty="0" smtClean="0"/>
              <a:t>попу-лације </a:t>
            </a:r>
            <a:r>
              <a:rPr lang="ru-RU" dirty="0"/>
              <a:t>људи); </a:t>
            </a:r>
            <a:endParaRPr lang="ru-RU" dirty="0" smtClean="0"/>
          </a:p>
          <a:p>
            <a:pPr algn="just"/>
            <a:r>
              <a:rPr lang="ru-RU" dirty="0" smtClean="0"/>
              <a:t>број </a:t>
            </a:r>
            <a:r>
              <a:rPr lang="ru-RU" dirty="0"/>
              <a:t>људи који живе с мање од два долара дневно до 2020. </a:t>
            </a:r>
            <a:r>
              <a:rPr lang="ru-RU" dirty="0" smtClean="0"/>
              <a:t>године </a:t>
            </a:r>
            <a:r>
              <a:rPr lang="ru-RU" dirty="0"/>
              <a:t>може значајно премашити данашње три милијарде; </a:t>
            </a:r>
            <a:endParaRPr lang="ru-RU" dirty="0" smtClean="0"/>
          </a:p>
          <a:p>
            <a:pPr algn="just"/>
            <a:r>
              <a:rPr lang="ru-RU" dirty="0" smtClean="0"/>
              <a:t>мада </a:t>
            </a:r>
            <a:r>
              <a:rPr lang="ru-RU" dirty="0"/>
              <a:t>је само у </a:t>
            </a:r>
            <a:r>
              <a:rPr lang="ru-RU" dirty="0" smtClean="0"/>
              <a:t>последњих </a:t>
            </a:r>
            <a:r>
              <a:rPr lang="ru-RU" dirty="0"/>
              <a:t>50 година, дакле од 1960. године, </a:t>
            </a:r>
            <a:r>
              <a:rPr lang="ru-RU" b="1" dirty="0"/>
              <a:t>више од једне петине (или преко 20</a:t>
            </a:r>
            <a:r>
              <a:rPr lang="ru-RU" b="1" dirty="0" smtClean="0"/>
              <a:t>%) тропских </a:t>
            </a:r>
            <a:r>
              <a:rPr lang="ru-RU" b="1" dirty="0"/>
              <a:t>шума искрчено, њихова површина се и даље смањује за 1% </a:t>
            </a:r>
            <a:r>
              <a:rPr lang="ru-RU" b="1" dirty="0" smtClean="0"/>
              <a:t>годишње;</a:t>
            </a:r>
            <a:endParaRPr lang="ru-RU" b="1" dirty="0"/>
          </a:p>
          <a:p>
            <a:pPr algn="just"/>
            <a:r>
              <a:rPr lang="ru-RU" dirty="0" smtClean="0"/>
              <a:t>Такође</a:t>
            </a:r>
            <a:r>
              <a:rPr lang="ru-RU" dirty="0"/>
              <a:t>, далеко опасније, нерационална употреба ресурса доводи </a:t>
            </a:r>
            <a:r>
              <a:rPr lang="ru-RU" dirty="0" smtClean="0"/>
              <a:t>у питање </a:t>
            </a:r>
            <a:r>
              <a:rPr lang="ru-RU" dirty="0"/>
              <a:t>основни смисао развоја, с обзиром на то да изазива </a:t>
            </a:r>
            <a:r>
              <a:rPr lang="ru-RU" b="1" dirty="0"/>
              <a:t>климатске </a:t>
            </a:r>
            <a:r>
              <a:rPr lang="ru-RU" b="1" dirty="0" smtClean="0"/>
              <a:t>промене</a:t>
            </a:r>
            <a:r>
              <a:rPr lang="ru-RU" dirty="0"/>
              <a:t>, угрожава здравље људи и узрокује драстичне разлике у степену развоја </a:t>
            </a:r>
            <a:r>
              <a:rPr lang="ru-RU" dirty="0" smtClean="0"/>
              <a:t>из-међу </a:t>
            </a:r>
            <a:r>
              <a:rPr lang="ru-RU" dirty="0"/>
              <a:t>региона у свету. </a:t>
            </a:r>
            <a:r>
              <a:rPr lang="ru-RU" b="1" dirty="0">
                <a:solidFill>
                  <a:srgbClr val="FF0000"/>
                </a:solidFill>
              </a:rPr>
              <a:t>С друге стране, социоекономски развој је у директном</a:t>
            </a:r>
          </a:p>
          <a:p>
            <a:pPr algn="just"/>
            <a:r>
              <a:rPr lang="ru-RU" b="1" dirty="0">
                <a:solidFill>
                  <a:srgbClr val="FF0000"/>
                </a:solidFill>
              </a:rPr>
              <a:t>односу са људском </a:t>
            </a:r>
            <a:r>
              <a:rPr lang="ru-RU" b="1" dirty="0" smtClean="0">
                <a:solidFill>
                  <a:srgbClr val="FF0000"/>
                </a:solidFill>
              </a:rPr>
              <a:t>безбедношћу  </a:t>
            </a:r>
            <a:r>
              <a:rPr lang="ru-RU" b="1" dirty="0">
                <a:solidFill>
                  <a:srgbClr val="FF0000"/>
                </a:solidFill>
              </a:rPr>
              <a:t>и порастом квалитета </a:t>
            </a:r>
            <a:r>
              <a:rPr lang="ru-RU" b="1" dirty="0" smtClean="0">
                <a:solidFill>
                  <a:srgbClr val="FF0000"/>
                </a:solidFill>
              </a:rPr>
              <a:t>живота.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sr-Cyrl-RS" b="1" dirty="0">
                <a:solidFill>
                  <a:srgbClr val="FF0000"/>
                </a:solidFill>
              </a:rPr>
              <a:t>Комисија за људску </a:t>
            </a:r>
            <a:r>
              <a:rPr lang="sr-Cyrl-RS" b="1" dirty="0" smtClean="0">
                <a:solidFill>
                  <a:srgbClr val="FF0000"/>
                </a:solidFill>
              </a:rPr>
              <a:t>безбед</a:t>
            </a:r>
            <a:r>
              <a:rPr lang="ru-RU" b="1" dirty="0">
                <a:solidFill>
                  <a:srgbClr val="FF0000"/>
                </a:solidFill>
              </a:rPr>
              <a:t>ност даје ширу дефиницију људске безбедности</a:t>
            </a:r>
            <a:r>
              <a:rPr lang="ru-RU" dirty="0"/>
              <a:t>: „У свом најширем смислу људска безбедност </a:t>
            </a:r>
            <a:r>
              <a:rPr lang="ru-RU" dirty="0" smtClean="0"/>
              <a:t>обухвата знатно </a:t>
            </a:r>
            <a:r>
              <a:rPr lang="ru-RU" dirty="0"/>
              <a:t>више од непостојања насилних сукоба. Она обухвата људска права, добру власт, могућност </a:t>
            </a:r>
            <a:r>
              <a:rPr lang="ru-RU" dirty="0" smtClean="0"/>
              <a:t>образовања </a:t>
            </a:r>
            <a:r>
              <a:rPr lang="ru-RU" dirty="0"/>
              <a:t>и здравствену заштиту, и обезбеђује да сваки појединац има </a:t>
            </a:r>
            <a:r>
              <a:rPr lang="ru-RU" dirty="0" smtClean="0"/>
              <a:t>могућност и избор </a:t>
            </a:r>
            <a:r>
              <a:rPr lang="ru-RU" dirty="0"/>
              <a:t>да </a:t>
            </a:r>
            <a:r>
              <a:rPr lang="ru-RU" dirty="0" smtClean="0"/>
              <a:t>реализује своје потенцијале</a:t>
            </a:r>
            <a:r>
              <a:rPr lang="ru-RU" dirty="0"/>
              <a:t>... слободу од страха, слободу од немаштине и </a:t>
            </a:r>
            <a:r>
              <a:rPr lang="ru-RU" b="1" dirty="0">
                <a:solidFill>
                  <a:srgbClr val="FF0000"/>
                </a:solidFill>
              </a:rPr>
              <a:t>слободу будућих генерација да наследе </a:t>
            </a:r>
            <a:r>
              <a:rPr lang="ru-RU" b="1" dirty="0" smtClean="0">
                <a:solidFill>
                  <a:srgbClr val="FF0000"/>
                </a:solidFill>
              </a:rPr>
              <a:t>здраву </a:t>
            </a:r>
            <a:r>
              <a:rPr lang="sr-Cyrl-RS" b="1" dirty="0" smtClean="0">
                <a:solidFill>
                  <a:srgbClr val="FF0000"/>
                </a:solidFill>
              </a:rPr>
              <a:t>животну </a:t>
            </a:r>
            <a:r>
              <a:rPr lang="sr-Cyrl-RS" b="1" dirty="0">
                <a:solidFill>
                  <a:srgbClr val="FF0000"/>
                </a:solidFill>
              </a:rPr>
              <a:t>средину </a:t>
            </a:r>
            <a:r>
              <a:rPr lang="sr-Cyrl-RS" dirty="0"/>
              <a:t>(</a:t>
            </a:r>
            <a:r>
              <a:rPr lang="en-US" dirty="0"/>
              <a:t>CHS, 2003).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</a:rPr>
              <a:t>Данас </a:t>
            </a:r>
            <a:r>
              <a:rPr lang="ru-RU" dirty="0"/>
              <a:t>се одрживи развој посматра као трајни глобални процес који, и </a:t>
            </a:r>
            <a:r>
              <a:rPr lang="ru-RU" dirty="0" smtClean="0"/>
              <a:t>поред </a:t>
            </a:r>
            <a:r>
              <a:rPr lang="ru-RU" dirty="0"/>
              <a:t>опште прихваћености, доживљава </a:t>
            </a:r>
            <a:r>
              <a:rPr lang="ru-RU" b="1" dirty="0">
                <a:solidFill>
                  <a:srgbClr val="FF0000"/>
                </a:solidFill>
              </a:rPr>
              <a:t>оштре критике </a:t>
            </a:r>
            <a:r>
              <a:rPr lang="ru-RU" dirty="0"/>
              <a:t>(Lele, 1991; Luke, </a:t>
            </a:r>
            <a:r>
              <a:rPr lang="ru-RU" dirty="0" smtClean="0"/>
              <a:t>2005; Martinez-Alier </a:t>
            </a:r>
            <a:r>
              <a:rPr lang="ru-RU" dirty="0"/>
              <a:t>et al., 2010). </a:t>
            </a:r>
            <a:r>
              <a:rPr lang="ru-RU" b="1" dirty="0"/>
              <a:t>Концепт одрживости налази се негде „на средини</a:t>
            </a:r>
            <a:r>
              <a:rPr lang="ru-RU" b="1" dirty="0" smtClean="0"/>
              <a:t>“, између </a:t>
            </a:r>
            <a:r>
              <a:rPr lang="ru-RU" b="1" i="1" dirty="0"/>
              <a:t>екоцентричног концепта квалитета средине („environmental quality</a:t>
            </a:r>
            <a:r>
              <a:rPr lang="ru-RU" b="1" dirty="0" smtClean="0"/>
              <a:t>“) и </a:t>
            </a:r>
            <a:r>
              <a:rPr lang="ru-RU" b="1" i="1" dirty="0" smtClean="0"/>
              <a:t>антропоцентричног </a:t>
            </a:r>
            <a:r>
              <a:rPr lang="ru-RU" b="1" i="1" dirty="0"/>
              <a:t>концепта квалитета живљења („quality of life“) </a:t>
            </a:r>
            <a:r>
              <a:rPr lang="ru-RU" dirty="0"/>
              <a:t>(</a:t>
            </a:r>
            <a:r>
              <a:rPr lang="ru-RU" dirty="0" smtClean="0"/>
              <a:t>Vood,1994</a:t>
            </a:r>
            <a:r>
              <a:rPr lang="ru-RU" dirty="0"/>
              <a:t>; Vood, 1995</a:t>
            </a:r>
            <a:r>
              <a:rPr lang="ru-RU" dirty="0" smtClean="0"/>
              <a:t>). </a:t>
            </a:r>
            <a:r>
              <a:rPr lang="ru-RU" dirty="0"/>
              <a:t>Потпуно је јасна чињеница да величина и сложеност </a:t>
            </a:r>
            <a:r>
              <a:rPr lang="ru-RU" dirty="0" smtClean="0"/>
              <a:t>изазова </a:t>
            </a:r>
            <a:r>
              <a:rPr lang="ru-RU" dirty="0"/>
              <a:t>одрживог развоја надмашује могућност појединца, организација, </a:t>
            </a:r>
            <a:r>
              <a:rPr lang="ru-RU" dirty="0" smtClean="0"/>
              <a:t>предузећа</a:t>
            </a:r>
            <a:r>
              <a:rPr lang="ru-RU" dirty="0"/>
              <a:t>, сектора и појединих </a:t>
            </a:r>
            <a:r>
              <a:rPr lang="ru-RU" dirty="0" smtClean="0"/>
              <a:t>држава.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</a:rPr>
              <a:t>Одрживост</a:t>
            </a:r>
            <a:r>
              <a:rPr lang="ru-RU" dirty="0"/>
              <a:t> је дефинисана од стране </a:t>
            </a:r>
            <a:r>
              <a:rPr lang="ru-RU" b="1" dirty="0"/>
              <a:t>Међународне уније за очување природе 1969. године као „</a:t>
            </a:r>
            <a:r>
              <a:rPr lang="ru-RU" b="1" dirty="0" smtClean="0"/>
              <a:t>остваривање </a:t>
            </a:r>
            <a:r>
              <a:rPr lang="ru-RU" b="1" dirty="0"/>
              <a:t>економског раста и индустријализације, без штете по животну средину</a:t>
            </a:r>
            <a:r>
              <a:rPr lang="ru-RU" dirty="0"/>
              <a:t>”. </a:t>
            </a:r>
            <a:endParaRPr lang="ru-RU" dirty="0" smtClean="0"/>
          </a:p>
          <a:p>
            <a:pPr algn="just"/>
            <a:r>
              <a:rPr lang="ru-RU" dirty="0" smtClean="0"/>
              <a:t>Међутим</a:t>
            </a:r>
            <a:r>
              <a:rPr lang="ru-RU" dirty="0"/>
              <a:t>, да би ово </a:t>
            </a:r>
            <a:r>
              <a:rPr lang="ru-RU" dirty="0" smtClean="0"/>
              <a:t>одређење било </a:t>
            </a:r>
            <a:r>
              <a:rPr lang="ru-RU" dirty="0"/>
              <a:t>конкретније и операционално, треба имати и специфичније, квантификовано одређење, какво </a:t>
            </a:r>
            <a:r>
              <a:rPr lang="ru-RU" dirty="0" smtClean="0"/>
              <a:t>дајена </a:t>
            </a:r>
            <a:r>
              <a:rPr lang="ru-RU" dirty="0"/>
              <a:t>пример </a:t>
            </a:r>
            <a:r>
              <a:rPr lang="ru-RU" b="1" dirty="0"/>
              <a:t>Лестер Браун: „Еколошки одржива глобална економија (одрживи развој) јесте она у којој </a:t>
            </a:r>
            <a:r>
              <a:rPr lang="ru-RU" b="1" dirty="0" smtClean="0"/>
              <a:t>су посечено </a:t>
            </a:r>
            <a:r>
              <a:rPr lang="ru-RU" b="1" dirty="0"/>
              <a:t>и засађено дрвеће у равнотежи, где ерозија земљишта није већа од формирања новог, где </a:t>
            </a:r>
            <a:r>
              <a:rPr lang="ru-RU" b="1" dirty="0" smtClean="0"/>
              <a:t>емисија </a:t>
            </a:r>
            <a:r>
              <a:rPr lang="ru-RU" b="1" dirty="0"/>
              <a:t>угљеника није већа од његовог везивања, где су рађање и умирање људи у равнотежи, где је </a:t>
            </a:r>
            <a:r>
              <a:rPr lang="ru-RU" b="1" dirty="0" smtClean="0"/>
              <a:t>озонски омотач </a:t>
            </a:r>
            <a:r>
              <a:rPr lang="ru-RU" b="1" dirty="0"/>
              <a:t>стабилан, где нестајање биљних и животињских врста није веће од стопе којом се рађају нове </a:t>
            </a:r>
            <a:r>
              <a:rPr lang="ru-RU" b="1" dirty="0" smtClean="0"/>
              <a:t>вр</a:t>
            </a:r>
            <a:r>
              <a:rPr lang="en-US" b="1" dirty="0" err="1" smtClean="0"/>
              <a:t>сте</a:t>
            </a:r>
            <a:r>
              <a:rPr lang="en-US" b="1" dirty="0" smtClean="0"/>
              <a:t> </a:t>
            </a:r>
            <a:r>
              <a:rPr lang="en-US" dirty="0"/>
              <a:t>(Assessing the </a:t>
            </a:r>
            <a:r>
              <a:rPr lang="en-US" dirty="0" err="1"/>
              <a:t>planet›s</a:t>
            </a:r>
            <a:r>
              <a:rPr lang="en-US" dirty="0"/>
              <a:t> condition“, </a:t>
            </a:r>
            <a:r>
              <a:rPr lang="en-US" i="1" dirty="0"/>
              <a:t>EPA Journal, 1990, July/August, p. 2).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Autofit/>
          </a:bodyPr>
          <a:lstStyle/>
          <a:p>
            <a:pPr algn="just"/>
            <a:r>
              <a:rPr lang="ru-RU" sz="1600" dirty="0"/>
              <a:t>На потребу спровођења глобалне </a:t>
            </a:r>
            <a:r>
              <a:rPr lang="ru-RU" sz="1600" dirty="0" smtClean="0"/>
              <a:t>концепције </a:t>
            </a:r>
            <a:r>
              <a:rPr lang="ru-RU" sz="1600" dirty="0"/>
              <a:t>одрживог развоја и даље утичу следећи проблеми: </a:t>
            </a:r>
            <a:endParaRPr lang="ru-RU" sz="1600" dirty="0" smtClean="0"/>
          </a:p>
          <a:p>
            <a:pPr algn="just"/>
            <a:r>
              <a:rPr lang="ru-RU" sz="1600" dirty="0" smtClean="0"/>
              <a:t>1</a:t>
            </a:r>
            <a:r>
              <a:rPr lang="ru-RU" sz="1600" dirty="0"/>
              <a:t>. изузетно брзи </a:t>
            </a:r>
            <a:r>
              <a:rPr lang="ru-RU" sz="1600" dirty="0" smtClean="0"/>
              <a:t>раст становништва </a:t>
            </a:r>
            <a:r>
              <a:rPr lang="ru-RU" sz="1600" dirty="0"/>
              <a:t>(предвиђа се удвостручење становништва у 21. веку) све </a:t>
            </a:r>
            <a:r>
              <a:rPr lang="ru-RU" sz="1600" dirty="0" smtClean="0"/>
              <a:t>више притиска </a:t>
            </a:r>
            <a:r>
              <a:rPr lang="ru-RU" sz="1600" dirty="0"/>
              <a:t>постојећи простор и изазива све веће и сложеније еколошке </a:t>
            </a:r>
            <a:r>
              <a:rPr lang="ru-RU" sz="1600" dirty="0" smtClean="0"/>
              <a:t>проблеме</a:t>
            </a:r>
            <a:r>
              <a:rPr lang="ru-RU" sz="1600" dirty="0"/>
              <a:t>; </a:t>
            </a:r>
            <a:endParaRPr lang="ru-RU" sz="1600" dirty="0" smtClean="0"/>
          </a:p>
          <a:p>
            <a:pPr algn="just"/>
            <a:r>
              <a:rPr lang="ru-RU" sz="1600" dirty="0" smtClean="0"/>
              <a:t>2</a:t>
            </a:r>
            <a:r>
              <a:rPr lang="ru-RU" sz="1600" dirty="0"/>
              <a:t>. </a:t>
            </a:r>
            <a:r>
              <a:rPr lang="ru-RU" sz="1600" dirty="0">
                <a:solidFill>
                  <a:srgbClr val="FF0000"/>
                </a:solidFill>
              </a:rPr>
              <a:t>све брже исцрпљивање обновљивих природних ресурса </a:t>
            </a:r>
            <a:r>
              <a:rPr lang="ru-RU" sz="1600" dirty="0"/>
              <a:t>(за које </a:t>
            </a:r>
            <a:r>
              <a:rPr lang="ru-RU" sz="1600" dirty="0" smtClean="0"/>
              <a:t>најчешће недостаје </a:t>
            </a:r>
            <a:r>
              <a:rPr lang="ru-RU" sz="1600" dirty="0"/>
              <a:t>довољно времена за њихово обнављање); </a:t>
            </a:r>
            <a:endParaRPr lang="ru-RU" sz="1600" dirty="0" smtClean="0"/>
          </a:p>
          <a:p>
            <a:pPr algn="just"/>
            <a:r>
              <a:rPr lang="ru-RU" sz="1600" dirty="0" smtClean="0"/>
              <a:t>3</a:t>
            </a:r>
            <a:r>
              <a:rPr lang="ru-RU" sz="1600" dirty="0"/>
              <a:t>. поразније </a:t>
            </a:r>
            <a:r>
              <a:rPr lang="ru-RU" sz="1600" dirty="0" smtClean="0">
                <a:solidFill>
                  <a:srgbClr val="FF0000"/>
                </a:solidFill>
              </a:rPr>
              <a:t>исцрпљивање необновљивих </a:t>
            </a:r>
            <a:r>
              <a:rPr lang="ru-RU" sz="1600" dirty="0">
                <a:solidFill>
                  <a:srgbClr val="FF0000"/>
                </a:solidFill>
              </a:rPr>
              <a:t>природних ресурса</a:t>
            </a:r>
            <a:r>
              <a:rPr lang="ru-RU" sz="1600" dirty="0"/>
              <a:t>; </a:t>
            </a:r>
            <a:endParaRPr lang="ru-RU" sz="1600" dirty="0" smtClean="0"/>
          </a:p>
          <a:p>
            <a:pPr algn="just"/>
            <a:r>
              <a:rPr lang="ru-RU" sz="1600" dirty="0" smtClean="0"/>
              <a:t>4</a:t>
            </a:r>
            <a:r>
              <a:rPr lang="ru-RU" sz="1600" dirty="0"/>
              <a:t>. све брже уништавање појединих </a:t>
            </a:r>
            <a:r>
              <a:rPr lang="ru-RU" sz="1600" dirty="0" smtClean="0"/>
              <a:t>делова животне </a:t>
            </a:r>
            <a:r>
              <a:rPr lang="ru-RU" sz="1600" dirty="0"/>
              <a:t>средине; највише су погођена </a:t>
            </a:r>
            <a:r>
              <a:rPr lang="ru-RU" sz="1600" dirty="0">
                <a:solidFill>
                  <a:srgbClr val="FF0000"/>
                </a:solidFill>
              </a:rPr>
              <a:t>подручја на којима се обавља </a:t>
            </a:r>
            <a:r>
              <a:rPr lang="ru-RU" sz="1600" dirty="0" smtClean="0">
                <a:solidFill>
                  <a:srgbClr val="FF0000"/>
                </a:solidFill>
              </a:rPr>
              <a:t>производња (подручја </a:t>
            </a:r>
            <a:r>
              <a:rPr lang="ru-RU" sz="1600" dirty="0">
                <a:solidFill>
                  <a:srgbClr val="FF0000"/>
                </a:solidFill>
              </a:rPr>
              <a:t>погодна за пољопривреду претварају се у пустиње, </a:t>
            </a:r>
            <a:r>
              <a:rPr lang="ru-RU" sz="1600" dirty="0" smtClean="0">
                <a:solidFill>
                  <a:srgbClr val="FF0000"/>
                </a:solidFill>
              </a:rPr>
              <a:t>шумска богатства </a:t>
            </a:r>
            <a:r>
              <a:rPr lang="ru-RU" sz="1600" dirty="0">
                <a:solidFill>
                  <a:srgbClr val="FF0000"/>
                </a:solidFill>
              </a:rPr>
              <a:t>у оскудне пашњаке, слатководне мочваре у слане итд.); </a:t>
            </a:r>
            <a:endParaRPr lang="ru-RU" sz="1600" dirty="0" smtClean="0">
              <a:solidFill>
                <a:srgbClr val="FF0000"/>
              </a:solidFill>
            </a:endParaRPr>
          </a:p>
          <a:p>
            <a:pPr algn="just"/>
            <a:r>
              <a:rPr lang="ru-RU" sz="1600" dirty="0" smtClean="0"/>
              <a:t>5.уништава се </a:t>
            </a:r>
            <a:r>
              <a:rPr lang="ru-RU" sz="1600" dirty="0">
                <a:solidFill>
                  <a:srgbClr val="FF0000"/>
                </a:solidFill>
              </a:rPr>
              <a:t>биолошка разноврсност, генетско богатство и екосастави</a:t>
            </a:r>
            <a:r>
              <a:rPr lang="ru-RU" sz="1600" dirty="0"/>
              <a:t>; </a:t>
            </a:r>
            <a:endParaRPr lang="ru-RU" sz="1600" dirty="0" smtClean="0"/>
          </a:p>
          <a:p>
            <a:pPr algn="just"/>
            <a:r>
              <a:rPr lang="ru-RU" sz="1600" dirty="0" smtClean="0"/>
              <a:t>6</a:t>
            </a:r>
            <a:r>
              <a:rPr lang="ru-RU" sz="1600" dirty="0"/>
              <a:t>. </a:t>
            </a:r>
            <a:r>
              <a:rPr lang="ru-RU" sz="1600" dirty="0">
                <a:solidFill>
                  <a:srgbClr val="FF0000"/>
                </a:solidFill>
              </a:rPr>
              <a:t>загађивање </a:t>
            </a:r>
            <a:r>
              <a:rPr lang="ru-RU" sz="1600" dirty="0" smtClean="0">
                <a:solidFill>
                  <a:srgbClr val="FF0000"/>
                </a:solidFill>
              </a:rPr>
              <a:t>атмосфере</a:t>
            </a:r>
            <a:r>
              <a:rPr lang="ru-RU" sz="1600" dirty="0">
                <a:solidFill>
                  <a:srgbClr val="FF0000"/>
                </a:solidFill>
              </a:rPr>
              <a:t>, вода и тла (најчешће супстанцама које се дуго не разграђују</a:t>
            </a:r>
            <a:r>
              <a:rPr lang="ru-RU" sz="1600" dirty="0"/>
              <a:t>) </a:t>
            </a:r>
            <a:r>
              <a:rPr lang="ru-RU" sz="1600" dirty="0">
                <a:solidFill>
                  <a:srgbClr val="FF0000"/>
                </a:solidFill>
              </a:rPr>
              <a:t>– </a:t>
            </a:r>
            <a:r>
              <a:rPr lang="ru-RU" sz="1600" dirty="0" smtClean="0">
                <a:solidFill>
                  <a:srgbClr val="FF0000"/>
                </a:solidFill>
              </a:rPr>
              <a:t>сиромаштво</a:t>
            </a:r>
            <a:r>
              <a:rPr lang="ru-RU" sz="1600" dirty="0">
                <a:solidFill>
                  <a:srgbClr val="FF0000"/>
                </a:solidFill>
              </a:rPr>
              <a:t>, брз пораст становништва и уништавање природних ресурса често </a:t>
            </a:r>
            <a:r>
              <a:rPr lang="ru-RU" sz="1600" dirty="0" smtClean="0">
                <a:solidFill>
                  <a:srgbClr val="FF0000"/>
                </a:solidFill>
              </a:rPr>
              <a:t>се јављају </a:t>
            </a:r>
            <a:r>
              <a:rPr lang="ru-RU" sz="1600" dirty="0">
                <a:solidFill>
                  <a:srgbClr val="FF0000"/>
                </a:solidFill>
              </a:rPr>
              <a:t>у истим регионима, па тако долази до велике неравнотеже између </a:t>
            </a:r>
            <a:r>
              <a:rPr lang="ru-RU" sz="1600" dirty="0" smtClean="0">
                <a:solidFill>
                  <a:srgbClr val="FF0000"/>
                </a:solidFill>
              </a:rPr>
              <a:t>четвртине </a:t>
            </a:r>
            <a:r>
              <a:rPr lang="ru-RU" sz="1600" dirty="0">
                <a:solidFill>
                  <a:srgbClr val="FF0000"/>
                </a:solidFill>
              </a:rPr>
              <a:t>Земље која живи у богатим, индустријализованим државама и три </a:t>
            </a:r>
            <a:r>
              <a:rPr lang="ru-RU" sz="1600" dirty="0" smtClean="0">
                <a:solidFill>
                  <a:srgbClr val="FF0000"/>
                </a:solidFill>
              </a:rPr>
              <a:t>четвртине </a:t>
            </a:r>
            <a:r>
              <a:rPr lang="ru-RU" sz="1600" dirty="0">
                <a:solidFill>
                  <a:srgbClr val="FF0000"/>
                </a:solidFill>
              </a:rPr>
              <a:t>у државама у развоју. Због тога одрживи развој представља не </a:t>
            </a:r>
            <a:r>
              <a:rPr lang="ru-RU" sz="1600" dirty="0" smtClean="0">
                <a:solidFill>
                  <a:srgbClr val="FF0000"/>
                </a:solidFill>
              </a:rPr>
              <a:t>само раст </a:t>
            </a:r>
            <a:r>
              <a:rPr lang="ru-RU" sz="1600" dirty="0">
                <a:solidFill>
                  <a:srgbClr val="FF0000"/>
                </a:solidFill>
              </a:rPr>
              <a:t>или квантитаивне промене већ првенствено квалитативне </a:t>
            </a:r>
            <a:r>
              <a:rPr lang="ru-RU" sz="1600" dirty="0" smtClean="0">
                <a:solidFill>
                  <a:srgbClr val="FF0000"/>
                </a:solidFill>
              </a:rPr>
              <a:t>промене.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3826</TotalTime>
  <Words>5262</Words>
  <Application>Microsoft Office PowerPoint</Application>
  <PresentationFormat>On-screen Show (4:3)</PresentationFormat>
  <Paragraphs>131</Paragraphs>
  <Slides>43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Office Theme</vt:lpstr>
      <vt:lpstr>ОДРЖИВИ РАЗВОЈ-EKOЛОШКА ДИМЕНЗИЈА </vt:lpstr>
      <vt:lpstr>Slide 2</vt:lpstr>
      <vt:lpstr>AЛAРМАНТНЕ ЧИЊЕНИЦЕ</vt:lpstr>
      <vt:lpstr>Slide 4</vt:lpstr>
      <vt:lpstr>Slide 5</vt:lpstr>
      <vt:lpstr>Slide 6</vt:lpstr>
      <vt:lpstr>Slide 7</vt:lpstr>
      <vt:lpstr>Slide 8</vt:lpstr>
      <vt:lpstr>Slide 9</vt:lpstr>
      <vt:lpstr>ПРИХВАТАЊЕ КОНЦЕПТА ОДРЖИВОГ РАЗВОЈА КАО ПАРАДИГМЕ БУДУЋНОСТИ – КОНФЕРЕНЦИЈА УН – СТОКХОЛМ, 1972.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Рио де Женеиро, 1992. конференција УН о човековој средини и развоју</vt:lpstr>
      <vt:lpstr>Slide 21</vt:lpstr>
      <vt:lpstr>Slide 22</vt:lpstr>
      <vt:lpstr>?????</vt:lpstr>
      <vt:lpstr>Slide 24</vt:lpstr>
      <vt:lpstr>Slide 25</vt:lpstr>
      <vt:lpstr>Slide 26</vt:lpstr>
      <vt:lpstr>Миленијумска декларација, 2000.</vt:lpstr>
      <vt:lpstr>СВЕТСКИ САМИТ О ОДРЖИВОМ РАЗВОЈУ, 2002.</vt:lpstr>
      <vt:lpstr>Slide 29</vt:lpstr>
      <vt:lpstr>Slide 30</vt:lpstr>
      <vt:lpstr>КОНФЕРЕНЦИЈА  УН О ОДРЖИВОМ РАЗВОЈУ, 2012</vt:lpstr>
      <vt:lpstr>Slide 32</vt:lpstr>
      <vt:lpstr>Slide 33</vt:lpstr>
      <vt:lpstr>ЕВРОПА</vt:lpstr>
      <vt:lpstr>Slide 35</vt:lpstr>
      <vt:lpstr>Slide 36</vt:lpstr>
      <vt:lpstr>Slide 37</vt:lpstr>
      <vt:lpstr>Променити свет – Програм за одрживи развој 2030</vt:lpstr>
      <vt:lpstr>Истраживања ЕБ</vt:lpstr>
      <vt:lpstr>Slide 40</vt:lpstr>
      <vt:lpstr>Slide 41</vt:lpstr>
      <vt:lpstr>Slide 42</vt:lpstr>
      <vt:lpstr>Slide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ОДРЖИВИ РАЗВОЈ</dc:title>
  <dc:creator>Jelena</dc:creator>
  <cp:lastModifiedBy>Jelena</cp:lastModifiedBy>
  <cp:revision>126</cp:revision>
  <dcterms:created xsi:type="dcterms:W3CDTF">2019-01-06T08:57:31Z</dcterms:created>
  <dcterms:modified xsi:type="dcterms:W3CDTF">2019-01-11T08:30:04Z</dcterms:modified>
</cp:coreProperties>
</file>